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5" r:id="rId2"/>
    <p:sldId id="319" r:id="rId3"/>
    <p:sldId id="321" r:id="rId4"/>
    <p:sldId id="318" r:id="rId5"/>
    <p:sldId id="307" r:id="rId6"/>
    <p:sldId id="297" r:id="rId7"/>
    <p:sldId id="315" r:id="rId8"/>
    <p:sldId id="298" r:id="rId9"/>
    <p:sldId id="314" r:id="rId10"/>
    <p:sldId id="316" r:id="rId11"/>
    <p:sldId id="299" r:id="rId12"/>
    <p:sldId id="317" r:id="rId13"/>
    <p:sldId id="320" r:id="rId14"/>
    <p:sldId id="322" r:id="rId15"/>
    <p:sldId id="323" r:id="rId16"/>
    <p:sldId id="324" r:id="rId17"/>
    <p:sldId id="325" r:id="rId18"/>
    <p:sldId id="328" r:id="rId19"/>
    <p:sldId id="329" r:id="rId20"/>
    <p:sldId id="330" r:id="rId21"/>
    <p:sldId id="326" r:id="rId22"/>
    <p:sldId id="331" r:id="rId23"/>
    <p:sldId id="327" r:id="rId24"/>
    <p:sldId id="33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5" autoAdjust="0"/>
    <p:restoredTop sz="98542" autoAdjust="0"/>
  </p:normalViewPr>
  <p:slideViewPr>
    <p:cSldViewPr>
      <p:cViewPr varScale="1">
        <p:scale>
          <a:sx n="120" d="100"/>
          <a:sy n="120" d="100"/>
        </p:scale>
        <p:origin x="-129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DBEB4-5348-41E4-B33F-2AEED595BA11}" type="datetimeFigureOut">
              <a:rPr lang="en-US" smtClean="0"/>
              <a:t>1/18/15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2D589E-563F-4815-B96C-C690F1C95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647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88DAF-AA35-2340-9989-8A4333328E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2151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D589E-563F-4815-B96C-C690F1C95F0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237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D589E-563F-4815-B96C-C690F1C95F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006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945A457-732C-5E48-99E9-EDC2E38DDF85}" type="slidenum">
              <a:rPr lang="en-US"/>
              <a:pPr/>
              <a:t>6</a:t>
            </a:fld>
            <a:endParaRPr lang="en-US"/>
          </a:p>
        </p:txBody>
      </p:sp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3881438" y="8686512"/>
            <a:ext cx="2973761" cy="454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ct val="93000"/>
              </a:lnSpc>
              <a:buClrTx/>
              <a:buFontTx/>
              <a:buNone/>
            </a:pPr>
            <a:fld id="{9D318B99-6493-284B-8AE6-E69EB646B6A4}" type="slidenum">
              <a:rPr lang="en-US" sz="1300">
                <a:solidFill>
                  <a:srgbClr val="000000"/>
                </a:solidFill>
                <a:latin typeface="Times New Roman" charset="0"/>
              </a:rPr>
              <a:pPr algn="r">
                <a:lnSpc>
                  <a:spcPct val="93000"/>
                </a:lnSpc>
                <a:buClrTx/>
                <a:buFontTx/>
                <a:buNone/>
              </a:pPr>
              <a:t>6</a:t>
            </a:fld>
            <a:endParaRPr lang="en-US" sz="13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1442" name="Text Box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43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D589E-563F-4815-B96C-C690F1C95F0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578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C6FC79E-151E-164A-9A14-6A3A07B13B11}" type="slidenum">
              <a:rPr lang="en-US"/>
              <a:pPr/>
              <a:t>8</a:t>
            </a:fld>
            <a:endParaRPr lang="en-US"/>
          </a:p>
        </p:txBody>
      </p:sp>
      <p:sp>
        <p:nvSpPr>
          <p:cNvPr id="63489" name="Text Box 1"/>
          <p:cNvSpPr txBox="1">
            <a:spLocks noChangeArrowheads="1"/>
          </p:cNvSpPr>
          <p:nvPr/>
        </p:nvSpPr>
        <p:spPr bwMode="auto">
          <a:xfrm>
            <a:off x="3881438" y="8686512"/>
            <a:ext cx="2973761" cy="454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ct val="93000"/>
              </a:lnSpc>
              <a:buClrTx/>
              <a:buFontTx/>
              <a:buNone/>
            </a:pPr>
            <a:fld id="{4F63CBDC-DCC4-F942-8EDD-713D85E84B94}" type="slidenum">
              <a:rPr lang="en-US" sz="1300">
                <a:solidFill>
                  <a:srgbClr val="000000"/>
                </a:solidFill>
                <a:latin typeface="Times New Roman" charset="0"/>
              </a:rPr>
              <a:pPr algn="r">
                <a:lnSpc>
                  <a:spcPct val="93000"/>
                </a:lnSpc>
                <a:buClrTx/>
                <a:buFontTx/>
                <a:buNone/>
              </a:pPr>
              <a:t>8</a:t>
            </a:fld>
            <a:endParaRPr lang="en-US" sz="13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3490" name="Text Box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3491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D589E-563F-4815-B96C-C690F1C95F0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4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D589E-563F-4815-B96C-C690F1C95F0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029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88DAF-AA35-2340-9989-8A4333328EF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963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D589E-563F-4815-B96C-C690F1C95F0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597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94CC5-B43C-45CD-AB8B-D476B8D86B9E}" type="datetimeFigureOut">
              <a:rPr lang="en-US" smtClean="0"/>
              <a:t>1/18/15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BC1C6-6DEC-4E8E-9EEB-BC8A4F74F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366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BC1C6-6DEC-4E8E-9EEB-BC8A4F74FE0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Official-Cognitive-Logo-Lar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4845"/>
            <a:ext cx="2243455" cy="73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526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BC1C6-6DEC-4E8E-9EEB-BC8A4F74FE0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Official-Cognitive-Logo-Lar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4845"/>
            <a:ext cx="2243455" cy="73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814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BC1C6-6DEC-4E8E-9EEB-BC8A4F74FE0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Official-Cognitive-Logo-Lar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4845"/>
            <a:ext cx="2243455" cy="73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967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94CC5-B43C-45CD-AB8B-D476B8D86B9E}" type="datetimeFigureOut">
              <a:rPr lang="en-US" smtClean="0"/>
              <a:t>1/18/15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BC1C6-6DEC-4E8E-9EEB-BC8A4F74F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236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94CC5-B43C-45CD-AB8B-D476B8D86B9E}" type="datetimeFigureOut">
              <a:rPr lang="en-US" smtClean="0"/>
              <a:t>1/18/15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BC1C6-6DEC-4E8E-9EEB-BC8A4F74F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BC1C6-6DEC-4E8E-9EEB-BC8A4F74FE0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fficial-Cognitive-Logo-Lar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4845"/>
            <a:ext cx="2243455" cy="73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559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BC1C6-6DEC-4E8E-9EEB-BC8A4F74FE0D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Official-Cognitive-Logo-Lar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4845"/>
            <a:ext cx="2243455" cy="73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298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BC1C6-6DEC-4E8E-9EEB-BC8A4F74FE0D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Official-Cognitive-Logo-Lar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4845"/>
            <a:ext cx="2243455" cy="73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389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BC1C6-6DEC-4E8E-9EEB-BC8A4F74FE0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Official-Cognitive-Logo-Lar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4845"/>
            <a:ext cx="2243455" cy="73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842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BC1C6-6DEC-4E8E-9EEB-BC8A4F74FE0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Official-Cognitive-Logo-Lar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4845"/>
            <a:ext cx="2243455" cy="73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901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94CC5-B43C-45CD-AB8B-D476B8D86B9E}" type="datetimeFigureOut">
              <a:rPr lang="en-US" smtClean="0"/>
              <a:t>1/18/15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BC1C6-6DEC-4E8E-9EEB-BC8A4F74FE0D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 rot="16200000" flipH="1">
            <a:off x="-553477" y="-208523"/>
            <a:ext cx="2819400" cy="1712446"/>
            <a:chOff x="1870860" y="2209800"/>
            <a:chExt cx="5825341" cy="3135581"/>
          </a:xfrm>
        </p:grpSpPr>
        <p:grpSp>
          <p:nvGrpSpPr>
            <p:cNvPr id="8" name="Group 7"/>
            <p:cNvGrpSpPr/>
            <p:nvPr/>
          </p:nvGrpSpPr>
          <p:grpSpPr>
            <a:xfrm>
              <a:off x="1870860" y="2754581"/>
              <a:ext cx="3733800" cy="2590800"/>
              <a:chOff x="1870860" y="2754581"/>
              <a:chExt cx="3733800" cy="2590800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2937660" y="4583381"/>
                <a:ext cx="609600" cy="609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3928260" y="4583381"/>
                <a:ext cx="609600" cy="609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4376263" y="3936066"/>
                <a:ext cx="609600" cy="609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2475451" y="3897427"/>
                <a:ext cx="609600" cy="609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3408176" y="3951459"/>
                <a:ext cx="609600" cy="609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3432960" y="3135581"/>
                <a:ext cx="609600" cy="609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5" name="Straight Connector 34"/>
              <p:cNvCxnSpPr>
                <a:stCxn id="32" idx="7"/>
                <a:endCxn id="34" idx="3"/>
              </p:cNvCxnSpPr>
              <p:nvPr/>
            </p:nvCxnSpPr>
            <p:spPr>
              <a:xfrm flipV="1">
                <a:off x="2995777" y="3655907"/>
                <a:ext cx="526457" cy="330794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>
                <a:stCxn id="34" idx="4"/>
                <a:endCxn id="33" idx="0"/>
              </p:cNvCxnSpPr>
              <p:nvPr/>
            </p:nvCxnSpPr>
            <p:spPr>
              <a:xfrm flipH="1">
                <a:off x="3712976" y="3745181"/>
                <a:ext cx="24784" cy="206278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>
                <a:stCxn id="34" idx="5"/>
                <a:endCxn id="31" idx="1"/>
              </p:cNvCxnSpPr>
              <p:nvPr/>
            </p:nvCxnSpPr>
            <p:spPr>
              <a:xfrm>
                <a:off x="3953286" y="3655907"/>
                <a:ext cx="512251" cy="369433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stCxn id="31" idx="3"/>
                <a:endCxn id="30" idx="7"/>
              </p:cNvCxnSpPr>
              <p:nvPr/>
            </p:nvCxnSpPr>
            <p:spPr>
              <a:xfrm flipH="1">
                <a:off x="4448586" y="4456392"/>
                <a:ext cx="16951" cy="216263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stCxn id="32" idx="5"/>
                <a:endCxn id="29" idx="1"/>
              </p:cNvCxnSpPr>
              <p:nvPr/>
            </p:nvCxnSpPr>
            <p:spPr>
              <a:xfrm>
                <a:off x="2995777" y="4417753"/>
                <a:ext cx="31157" cy="254902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>
                <a:stCxn id="29" idx="7"/>
                <a:endCxn id="33" idx="3"/>
              </p:cNvCxnSpPr>
              <p:nvPr/>
            </p:nvCxnSpPr>
            <p:spPr>
              <a:xfrm flipV="1">
                <a:off x="3457986" y="4471785"/>
                <a:ext cx="39464" cy="20087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stCxn id="33" idx="5"/>
                <a:endCxn id="30" idx="1"/>
              </p:cNvCxnSpPr>
              <p:nvPr/>
            </p:nvCxnSpPr>
            <p:spPr>
              <a:xfrm>
                <a:off x="3928502" y="4471785"/>
                <a:ext cx="89032" cy="20087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>
                <a:stCxn id="29" idx="6"/>
                <a:endCxn id="30" idx="2"/>
              </p:cNvCxnSpPr>
              <p:nvPr/>
            </p:nvCxnSpPr>
            <p:spPr>
              <a:xfrm>
                <a:off x="3547260" y="4888181"/>
                <a:ext cx="381000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stCxn id="34" idx="0"/>
              </p:cNvCxnSpPr>
              <p:nvPr/>
            </p:nvCxnSpPr>
            <p:spPr>
              <a:xfrm flipV="1">
                <a:off x="3737760" y="2754581"/>
                <a:ext cx="0" cy="381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>
                <a:stCxn id="31" idx="6"/>
              </p:cNvCxnSpPr>
              <p:nvPr/>
            </p:nvCxnSpPr>
            <p:spPr>
              <a:xfrm>
                <a:off x="4985863" y="4240866"/>
                <a:ext cx="618797" cy="15393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>
                <a:stCxn id="30" idx="5"/>
              </p:cNvCxnSpPr>
              <p:nvPr/>
            </p:nvCxnSpPr>
            <p:spPr>
              <a:xfrm>
                <a:off x="4448586" y="5103707"/>
                <a:ext cx="232477" cy="241674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>
                <a:stCxn id="29" idx="3"/>
              </p:cNvCxnSpPr>
              <p:nvPr/>
            </p:nvCxnSpPr>
            <p:spPr>
              <a:xfrm flipH="1">
                <a:off x="2780251" y="5103707"/>
                <a:ext cx="246683" cy="241674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>
                <a:stCxn id="32" idx="2"/>
              </p:cNvCxnSpPr>
              <p:nvPr/>
            </p:nvCxnSpPr>
            <p:spPr>
              <a:xfrm flipH="1">
                <a:off x="1870860" y="4202227"/>
                <a:ext cx="604591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/>
            <p:cNvGrpSpPr/>
            <p:nvPr/>
          </p:nvGrpSpPr>
          <p:grpSpPr>
            <a:xfrm rot="10800000">
              <a:off x="3962401" y="2209800"/>
              <a:ext cx="3733800" cy="2590800"/>
              <a:chOff x="1870860" y="2754581"/>
              <a:chExt cx="3733800" cy="2590800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2937660" y="4583381"/>
                <a:ext cx="609600" cy="609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3928260" y="4583381"/>
                <a:ext cx="609600" cy="609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4376263" y="3936066"/>
                <a:ext cx="609600" cy="609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475451" y="3897427"/>
                <a:ext cx="609600" cy="609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3408176" y="3951459"/>
                <a:ext cx="609600" cy="609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3432960" y="3135581"/>
                <a:ext cx="609600" cy="609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6" name="Straight Connector 15"/>
              <p:cNvCxnSpPr>
                <a:stCxn id="13" idx="7"/>
                <a:endCxn id="15" idx="3"/>
              </p:cNvCxnSpPr>
              <p:nvPr/>
            </p:nvCxnSpPr>
            <p:spPr>
              <a:xfrm flipV="1">
                <a:off x="2995777" y="3655907"/>
                <a:ext cx="526457" cy="330794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>
                <a:stCxn id="15" idx="4"/>
                <a:endCxn id="14" idx="0"/>
              </p:cNvCxnSpPr>
              <p:nvPr/>
            </p:nvCxnSpPr>
            <p:spPr>
              <a:xfrm flipH="1">
                <a:off x="3712976" y="3745181"/>
                <a:ext cx="24784" cy="206278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>
                <a:stCxn id="15" idx="5"/>
                <a:endCxn id="12" idx="1"/>
              </p:cNvCxnSpPr>
              <p:nvPr/>
            </p:nvCxnSpPr>
            <p:spPr>
              <a:xfrm>
                <a:off x="3953286" y="3655907"/>
                <a:ext cx="512251" cy="369433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>
                <a:stCxn id="12" idx="3"/>
                <a:endCxn id="11" idx="7"/>
              </p:cNvCxnSpPr>
              <p:nvPr/>
            </p:nvCxnSpPr>
            <p:spPr>
              <a:xfrm flipH="1">
                <a:off x="4448586" y="4456392"/>
                <a:ext cx="16951" cy="216263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>
                <a:stCxn id="13" idx="5"/>
                <a:endCxn id="10" idx="1"/>
              </p:cNvCxnSpPr>
              <p:nvPr/>
            </p:nvCxnSpPr>
            <p:spPr>
              <a:xfrm>
                <a:off x="2995777" y="4417753"/>
                <a:ext cx="31157" cy="254902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>
                <a:stCxn id="10" idx="7"/>
                <a:endCxn id="14" idx="3"/>
              </p:cNvCxnSpPr>
              <p:nvPr/>
            </p:nvCxnSpPr>
            <p:spPr>
              <a:xfrm flipV="1">
                <a:off x="3457986" y="4471785"/>
                <a:ext cx="39464" cy="20087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>
                <a:stCxn id="14" idx="5"/>
                <a:endCxn id="11" idx="1"/>
              </p:cNvCxnSpPr>
              <p:nvPr/>
            </p:nvCxnSpPr>
            <p:spPr>
              <a:xfrm>
                <a:off x="3928502" y="4471785"/>
                <a:ext cx="89032" cy="20087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>
                <a:stCxn id="10" idx="6"/>
                <a:endCxn id="11" idx="2"/>
              </p:cNvCxnSpPr>
              <p:nvPr/>
            </p:nvCxnSpPr>
            <p:spPr>
              <a:xfrm>
                <a:off x="3547260" y="4888181"/>
                <a:ext cx="381000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>
                <a:stCxn id="15" idx="0"/>
              </p:cNvCxnSpPr>
              <p:nvPr/>
            </p:nvCxnSpPr>
            <p:spPr>
              <a:xfrm flipV="1">
                <a:off x="3737760" y="2754581"/>
                <a:ext cx="0" cy="381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>
                <a:stCxn id="12" idx="6"/>
              </p:cNvCxnSpPr>
              <p:nvPr/>
            </p:nvCxnSpPr>
            <p:spPr>
              <a:xfrm>
                <a:off x="4985863" y="4240866"/>
                <a:ext cx="618797" cy="15393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>
                <a:stCxn id="11" idx="5"/>
              </p:cNvCxnSpPr>
              <p:nvPr/>
            </p:nvCxnSpPr>
            <p:spPr>
              <a:xfrm>
                <a:off x="4448586" y="5103707"/>
                <a:ext cx="232477" cy="241674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>
                <a:stCxn id="10" idx="3"/>
              </p:cNvCxnSpPr>
              <p:nvPr/>
            </p:nvCxnSpPr>
            <p:spPr>
              <a:xfrm flipH="1">
                <a:off x="2780251" y="5103707"/>
                <a:ext cx="246683" cy="241674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>
                <a:stCxn id="13" idx="2"/>
              </p:cNvCxnSpPr>
              <p:nvPr/>
            </p:nvCxnSpPr>
            <p:spPr>
              <a:xfrm flipH="1">
                <a:off x="1870860" y="4202227"/>
                <a:ext cx="604591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8" name="Group 47"/>
          <p:cNvGrpSpPr/>
          <p:nvPr userDrawn="1"/>
        </p:nvGrpSpPr>
        <p:grpSpPr>
          <a:xfrm rot="16200000" flipH="1">
            <a:off x="6896100" y="4914900"/>
            <a:ext cx="2819400" cy="1676400"/>
            <a:chOff x="1870860" y="2209800"/>
            <a:chExt cx="5825341" cy="3135581"/>
          </a:xfrm>
        </p:grpSpPr>
        <p:grpSp>
          <p:nvGrpSpPr>
            <p:cNvPr id="49" name="Group 48"/>
            <p:cNvGrpSpPr/>
            <p:nvPr/>
          </p:nvGrpSpPr>
          <p:grpSpPr>
            <a:xfrm>
              <a:off x="1870860" y="2754581"/>
              <a:ext cx="3733800" cy="2590800"/>
              <a:chOff x="1870860" y="2754581"/>
              <a:chExt cx="3733800" cy="2590800"/>
            </a:xfrm>
          </p:grpSpPr>
          <p:sp>
            <p:nvSpPr>
              <p:cNvPr id="70" name="Oval 69"/>
              <p:cNvSpPr/>
              <p:nvPr/>
            </p:nvSpPr>
            <p:spPr>
              <a:xfrm>
                <a:off x="2937660" y="4583381"/>
                <a:ext cx="609600" cy="609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3928260" y="4583381"/>
                <a:ext cx="609600" cy="609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4376263" y="3936066"/>
                <a:ext cx="609600" cy="609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2475451" y="3897427"/>
                <a:ext cx="609600" cy="609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3408176" y="3951459"/>
                <a:ext cx="609600" cy="609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3432960" y="3135581"/>
                <a:ext cx="609600" cy="609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76" name="Straight Connector 75"/>
              <p:cNvCxnSpPr>
                <a:stCxn id="73" idx="7"/>
                <a:endCxn id="75" idx="3"/>
              </p:cNvCxnSpPr>
              <p:nvPr/>
            </p:nvCxnSpPr>
            <p:spPr>
              <a:xfrm flipV="1">
                <a:off x="2995777" y="3655907"/>
                <a:ext cx="526457" cy="330794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>
                <a:stCxn id="75" idx="4"/>
                <a:endCxn id="74" idx="0"/>
              </p:cNvCxnSpPr>
              <p:nvPr/>
            </p:nvCxnSpPr>
            <p:spPr>
              <a:xfrm flipH="1">
                <a:off x="3712976" y="3745181"/>
                <a:ext cx="24784" cy="206278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>
                <a:stCxn id="75" idx="5"/>
                <a:endCxn id="72" idx="1"/>
              </p:cNvCxnSpPr>
              <p:nvPr/>
            </p:nvCxnSpPr>
            <p:spPr>
              <a:xfrm>
                <a:off x="3953286" y="3655907"/>
                <a:ext cx="512251" cy="369433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>
                <a:stCxn id="72" idx="3"/>
                <a:endCxn id="71" idx="7"/>
              </p:cNvCxnSpPr>
              <p:nvPr/>
            </p:nvCxnSpPr>
            <p:spPr>
              <a:xfrm flipH="1">
                <a:off x="4448586" y="4456392"/>
                <a:ext cx="16951" cy="216263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>
                <a:stCxn id="73" idx="5"/>
                <a:endCxn id="70" idx="1"/>
              </p:cNvCxnSpPr>
              <p:nvPr/>
            </p:nvCxnSpPr>
            <p:spPr>
              <a:xfrm>
                <a:off x="2995777" y="4417753"/>
                <a:ext cx="31157" cy="254902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>
                <a:stCxn id="70" idx="7"/>
                <a:endCxn id="74" idx="3"/>
              </p:cNvCxnSpPr>
              <p:nvPr/>
            </p:nvCxnSpPr>
            <p:spPr>
              <a:xfrm flipV="1">
                <a:off x="3457986" y="4471785"/>
                <a:ext cx="39464" cy="20087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>
                <a:stCxn id="74" idx="5"/>
                <a:endCxn id="71" idx="1"/>
              </p:cNvCxnSpPr>
              <p:nvPr/>
            </p:nvCxnSpPr>
            <p:spPr>
              <a:xfrm>
                <a:off x="3928502" y="4471785"/>
                <a:ext cx="89032" cy="20087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>
                <a:stCxn id="70" idx="6"/>
                <a:endCxn id="71" idx="2"/>
              </p:cNvCxnSpPr>
              <p:nvPr/>
            </p:nvCxnSpPr>
            <p:spPr>
              <a:xfrm>
                <a:off x="3547260" y="4888181"/>
                <a:ext cx="381000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>
                <a:stCxn id="75" idx="0"/>
              </p:cNvCxnSpPr>
              <p:nvPr/>
            </p:nvCxnSpPr>
            <p:spPr>
              <a:xfrm flipV="1">
                <a:off x="3737760" y="2754581"/>
                <a:ext cx="0" cy="381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>
                <a:stCxn id="72" idx="6"/>
              </p:cNvCxnSpPr>
              <p:nvPr/>
            </p:nvCxnSpPr>
            <p:spPr>
              <a:xfrm>
                <a:off x="4985863" y="4240866"/>
                <a:ext cx="618797" cy="15393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>
                <a:stCxn id="71" idx="5"/>
              </p:cNvCxnSpPr>
              <p:nvPr/>
            </p:nvCxnSpPr>
            <p:spPr>
              <a:xfrm>
                <a:off x="4448586" y="5103707"/>
                <a:ext cx="232477" cy="241674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>
                <a:stCxn id="70" idx="3"/>
              </p:cNvCxnSpPr>
              <p:nvPr/>
            </p:nvCxnSpPr>
            <p:spPr>
              <a:xfrm flipH="1">
                <a:off x="2780251" y="5103707"/>
                <a:ext cx="246683" cy="241674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>
                <a:stCxn id="73" idx="2"/>
              </p:cNvCxnSpPr>
              <p:nvPr/>
            </p:nvCxnSpPr>
            <p:spPr>
              <a:xfrm flipH="1">
                <a:off x="1870860" y="4202227"/>
                <a:ext cx="604591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Group 49"/>
            <p:cNvGrpSpPr/>
            <p:nvPr/>
          </p:nvGrpSpPr>
          <p:grpSpPr>
            <a:xfrm rot="10800000">
              <a:off x="3962401" y="2209800"/>
              <a:ext cx="3733800" cy="2590800"/>
              <a:chOff x="1870860" y="2754581"/>
              <a:chExt cx="3733800" cy="2590800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2937660" y="4583381"/>
                <a:ext cx="609600" cy="609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3928260" y="4583381"/>
                <a:ext cx="609600" cy="609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4376263" y="3936066"/>
                <a:ext cx="609600" cy="609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2475451" y="3897427"/>
                <a:ext cx="609600" cy="609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3408176" y="3951459"/>
                <a:ext cx="609600" cy="609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3432960" y="3135581"/>
                <a:ext cx="609600" cy="609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57" name="Straight Connector 56"/>
              <p:cNvCxnSpPr>
                <a:stCxn id="54" idx="7"/>
                <a:endCxn id="56" idx="3"/>
              </p:cNvCxnSpPr>
              <p:nvPr/>
            </p:nvCxnSpPr>
            <p:spPr>
              <a:xfrm flipV="1">
                <a:off x="2995777" y="3655907"/>
                <a:ext cx="526457" cy="330794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>
                <a:stCxn id="56" idx="4"/>
                <a:endCxn id="55" idx="0"/>
              </p:cNvCxnSpPr>
              <p:nvPr/>
            </p:nvCxnSpPr>
            <p:spPr>
              <a:xfrm flipH="1">
                <a:off x="3712976" y="3745181"/>
                <a:ext cx="24784" cy="206278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>
                <a:stCxn id="56" idx="5"/>
                <a:endCxn id="53" idx="1"/>
              </p:cNvCxnSpPr>
              <p:nvPr/>
            </p:nvCxnSpPr>
            <p:spPr>
              <a:xfrm>
                <a:off x="3953286" y="3655907"/>
                <a:ext cx="512251" cy="369433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>
                <a:stCxn id="53" idx="3"/>
                <a:endCxn id="52" idx="7"/>
              </p:cNvCxnSpPr>
              <p:nvPr/>
            </p:nvCxnSpPr>
            <p:spPr>
              <a:xfrm flipH="1">
                <a:off x="4448586" y="4456392"/>
                <a:ext cx="16951" cy="216263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>
                <a:stCxn id="54" idx="5"/>
                <a:endCxn id="51" idx="1"/>
              </p:cNvCxnSpPr>
              <p:nvPr/>
            </p:nvCxnSpPr>
            <p:spPr>
              <a:xfrm>
                <a:off x="2995777" y="4417753"/>
                <a:ext cx="31157" cy="254902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>
                <a:stCxn id="51" idx="7"/>
                <a:endCxn id="55" idx="3"/>
              </p:cNvCxnSpPr>
              <p:nvPr/>
            </p:nvCxnSpPr>
            <p:spPr>
              <a:xfrm flipV="1">
                <a:off x="3457986" y="4471785"/>
                <a:ext cx="39464" cy="20087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>
                <a:stCxn id="55" idx="5"/>
                <a:endCxn id="52" idx="1"/>
              </p:cNvCxnSpPr>
              <p:nvPr/>
            </p:nvCxnSpPr>
            <p:spPr>
              <a:xfrm>
                <a:off x="3928502" y="4471785"/>
                <a:ext cx="89032" cy="20087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>
                <a:stCxn id="51" idx="6"/>
                <a:endCxn id="52" idx="2"/>
              </p:cNvCxnSpPr>
              <p:nvPr/>
            </p:nvCxnSpPr>
            <p:spPr>
              <a:xfrm>
                <a:off x="3547260" y="4888181"/>
                <a:ext cx="381000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>
                <a:stCxn id="56" idx="0"/>
              </p:cNvCxnSpPr>
              <p:nvPr/>
            </p:nvCxnSpPr>
            <p:spPr>
              <a:xfrm flipV="1">
                <a:off x="3737760" y="2754581"/>
                <a:ext cx="0" cy="381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>
                <a:stCxn id="53" idx="6"/>
              </p:cNvCxnSpPr>
              <p:nvPr/>
            </p:nvCxnSpPr>
            <p:spPr>
              <a:xfrm>
                <a:off x="4985863" y="4240866"/>
                <a:ext cx="618797" cy="15393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>
                <a:stCxn id="52" idx="5"/>
              </p:cNvCxnSpPr>
              <p:nvPr/>
            </p:nvCxnSpPr>
            <p:spPr>
              <a:xfrm>
                <a:off x="4448586" y="5103707"/>
                <a:ext cx="232477" cy="241674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>
                <a:stCxn id="51" idx="3"/>
              </p:cNvCxnSpPr>
              <p:nvPr/>
            </p:nvCxnSpPr>
            <p:spPr>
              <a:xfrm flipH="1">
                <a:off x="2780251" y="5103707"/>
                <a:ext cx="246683" cy="241674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>
                <a:stCxn id="54" idx="2"/>
              </p:cNvCxnSpPr>
              <p:nvPr/>
            </p:nvCxnSpPr>
            <p:spPr>
              <a:xfrm flipH="1">
                <a:off x="1870860" y="4202227"/>
                <a:ext cx="604591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980904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</p:spPr>
        <p:txBody>
          <a:bodyPr/>
          <a:lstStyle/>
          <a:p>
            <a:r>
              <a:rPr lang="en-US" dirty="0" smtClean="0"/>
              <a:t>Example Uses of RDF/OWL in Health Care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DoD</a:t>
            </a:r>
            <a:r>
              <a:rPr lang="en-US" dirty="0" smtClean="0"/>
              <a:t> TAPS Research Project</a:t>
            </a:r>
          </a:p>
          <a:p>
            <a:r>
              <a:rPr lang="en-US" dirty="0" smtClean="0"/>
              <a:t>VA CDS Research Project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Claude Nanjo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Jan 2015 HL7 Working Group</a:t>
            </a:r>
          </a:p>
          <a:p>
            <a:endParaRPr lang="en-US" dirty="0"/>
          </a:p>
        </p:txBody>
      </p:sp>
      <p:pic>
        <p:nvPicPr>
          <p:cNvPr id="4" name="Picture 3" descr="Official-Cognitive-Logo-Lar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5105400"/>
            <a:ext cx="5362958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181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Leveraging SPARQL for Terminology Alignment</a:t>
            </a:r>
            <a:endParaRPr lang="en-US" dirty="0"/>
          </a:p>
        </p:txBody>
      </p:sp>
      <p:pic>
        <p:nvPicPr>
          <p:cNvPr id="4" name="Content Placeholder 3" descr="translate-icd9tosnomed-labeled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88" r="-43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25292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Deterministic, Declarative, Reusable Transformation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12652" r="-12652"/>
          <a:stretch>
            <a:fillRect/>
          </a:stretch>
        </p:blipFill>
        <p:spPr/>
      </p:pic>
      <p:sp>
        <p:nvSpPr>
          <p:cNvPr id="3" name="Rectangle 2"/>
          <p:cNvSpPr/>
          <p:nvPr/>
        </p:nvSpPr>
        <p:spPr>
          <a:xfrm>
            <a:off x="1371600" y="4648200"/>
            <a:ext cx="4343400" cy="7620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279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we need standards to guide clinical capture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RDF makes the processing of clinical information </a:t>
            </a:r>
            <a:r>
              <a:rPr lang="en-US" dirty="0" err="1" smtClean="0"/>
              <a:t>staight</a:t>
            </a:r>
            <a:r>
              <a:rPr lang="en-US" dirty="0"/>
              <a:t>-</a:t>
            </a:r>
            <a:r>
              <a:rPr lang="en-US" dirty="0" smtClean="0"/>
              <a:t>forward.</a:t>
            </a:r>
          </a:p>
          <a:p>
            <a:pPr lvl="1"/>
            <a:r>
              <a:rPr lang="en-US" dirty="0" smtClean="0"/>
              <a:t>Lots of tooling</a:t>
            </a:r>
          </a:p>
          <a:p>
            <a:pPr lvl="1"/>
            <a:r>
              <a:rPr lang="en-US" dirty="0" smtClean="0"/>
              <a:t>It is a known semantic model with a number of supported representations (RDF/XML, Turtle, …)</a:t>
            </a:r>
          </a:p>
          <a:p>
            <a:r>
              <a:rPr lang="en-US" dirty="0" smtClean="0"/>
              <a:t>RDF cannot solve all problems</a:t>
            </a:r>
          </a:p>
          <a:p>
            <a:pPr lvl="1"/>
            <a:r>
              <a:rPr lang="en-US" dirty="0" smtClean="0"/>
              <a:t>Transformations are expensive even with RDF</a:t>
            </a:r>
          </a:p>
          <a:p>
            <a:pPr lvl="1"/>
            <a:r>
              <a:rPr lang="en-US" dirty="0"/>
              <a:t>Hard to </a:t>
            </a:r>
            <a:r>
              <a:rPr lang="en-US" dirty="0" smtClean="0"/>
              <a:t>maintain</a:t>
            </a:r>
          </a:p>
          <a:p>
            <a:pPr lvl="1"/>
            <a:r>
              <a:rPr lang="en-US" dirty="0" smtClean="0"/>
              <a:t>Transformations are </a:t>
            </a:r>
            <a:r>
              <a:rPr lang="en-US" dirty="0" err="1" smtClean="0"/>
              <a:t>lossy</a:t>
            </a:r>
            <a:r>
              <a:rPr lang="en-US" dirty="0" smtClean="0"/>
              <a:t> and not always deterministic</a:t>
            </a:r>
          </a:p>
          <a:p>
            <a:r>
              <a:rPr lang="en-US" dirty="0" smtClean="0"/>
              <a:t>Need standards to converge on</a:t>
            </a:r>
          </a:p>
          <a:p>
            <a:pPr lvl="1"/>
            <a:r>
              <a:rPr lang="en-US" dirty="0" smtClean="0"/>
              <a:t>Standards that </a:t>
            </a:r>
            <a:r>
              <a:rPr lang="en-US" dirty="0"/>
              <a:t>allows convergence towards a common clinical baseline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Great strides being made in the standards </a:t>
            </a:r>
            <a:r>
              <a:rPr lang="en-US" dirty="0" smtClean="0"/>
              <a:t>world</a:t>
            </a:r>
          </a:p>
          <a:p>
            <a:pPr lvl="1"/>
            <a:r>
              <a:rPr lang="en-US" dirty="0" smtClean="0"/>
              <a:t> Customization </a:t>
            </a:r>
            <a:r>
              <a:rPr lang="en-US" dirty="0"/>
              <a:t>and localization increase TCO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81299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Computable Specifications for smarter tooling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 example form the VA CDS research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7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62200"/>
            <a:ext cx="6705600" cy="1752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capture the human readable aspects of the </a:t>
            </a:r>
            <a:r>
              <a:rPr lang="en-US" dirty="0" err="1" smtClean="0"/>
              <a:t>cql</a:t>
            </a:r>
            <a:r>
              <a:rPr lang="en-US" dirty="0" smtClean="0"/>
              <a:t> specification declaratively?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5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Example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ELM defines an ‘And’ operator that takes N arguments, all of which are Expressions</a:t>
            </a:r>
          </a:p>
          <a:p>
            <a:r>
              <a:rPr lang="en-US" dirty="0" smtClean="0"/>
              <a:t>It is also categorized as an N-</a:t>
            </a:r>
            <a:r>
              <a:rPr lang="en-US" dirty="0" err="1" smtClean="0"/>
              <a:t>ary</a:t>
            </a:r>
            <a:r>
              <a:rPr lang="en-US" dirty="0" smtClean="0"/>
              <a:t> Expression</a:t>
            </a:r>
          </a:p>
          <a:p>
            <a:r>
              <a:rPr lang="en-US" dirty="0" smtClean="0"/>
              <a:t>The specification states that it takes </a:t>
            </a:r>
            <a:r>
              <a:rPr lang="en-US" dirty="0" err="1" smtClean="0"/>
              <a:t>boolean</a:t>
            </a:r>
            <a:r>
              <a:rPr lang="en-US" dirty="0" smtClean="0"/>
              <a:t> valued arguments and evaluates to a </a:t>
            </a:r>
            <a:r>
              <a:rPr lang="en-US" dirty="0" err="1" smtClean="0"/>
              <a:t>boolean</a:t>
            </a:r>
            <a:endParaRPr lang="en-US" dirty="0" smtClean="0"/>
          </a:p>
          <a:p>
            <a:r>
              <a:rPr lang="en-US" dirty="0" smtClean="0"/>
              <a:t>The latter statement is captured in writing and is not part of the formal logical model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587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do we need a declarative and </a:t>
            </a:r>
            <a:r>
              <a:rPr lang="en-US" dirty="0" err="1" smtClean="0"/>
              <a:t>inferenceable</a:t>
            </a:r>
            <a:r>
              <a:rPr lang="en-US" dirty="0" smtClean="0"/>
              <a:t> model?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Primarily for tooling to</a:t>
            </a:r>
          </a:p>
          <a:p>
            <a:pPr lvl="1"/>
            <a:r>
              <a:rPr lang="en-US" dirty="0" smtClean="0"/>
              <a:t>Support validation of CQL expressions</a:t>
            </a:r>
          </a:p>
          <a:p>
            <a:pPr lvl="1"/>
            <a:r>
              <a:rPr lang="en-US" dirty="0" smtClean="0"/>
              <a:t>Support </a:t>
            </a:r>
            <a:r>
              <a:rPr lang="en-US" dirty="0" err="1" smtClean="0"/>
              <a:t>inferencing</a:t>
            </a:r>
            <a:endParaRPr lang="en-US" dirty="0" smtClean="0"/>
          </a:p>
          <a:p>
            <a:pPr lvl="1"/>
            <a:r>
              <a:rPr lang="en-US" dirty="0" smtClean="0"/>
              <a:t>Enable constraint-based authoring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638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 the expressions: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Age() &gt;= 18 </a:t>
            </a:r>
            <a:r>
              <a:rPr lang="en-US" b="1" dirty="0" smtClean="0">
                <a:solidFill>
                  <a:srgbClr val="FF0000"/>
                </a:solidFill>
              </a:rPr>
              <a:t>and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Age() &lt; 65</a:t>
            </a:r>
          </a:p>
          <a:p>
            <a:r>
              <a:rPr lang="en-US" dirty="0" smtClean="0"/>
              <a:t>Age() &gt;= 18 </a:t>
            </a:r>
            <a:r>
              <a:rPr lang="en-US" b="1" dirty="0" smtClean="0">
                <a:solidFill>
                  <a:srgbClr val="FF0000"/>
                </a:solidFill>
              </a:rPr>
              <a:t>and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“Age() is less than 65”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Are both expressions valid? ELM allows both as they are both expressions.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315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OWL to address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OWL ontologies 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an easily be extended</a:t>
            </a:r>
          </a:p>
          <a:p>
            <a:pPr lvl="1"/>
            <a:r>
              <a:rPr lang="en-US" dirty="0" smtClean="0"/>
              <a:t>Support reuse to build on solid foundations</a:t>
            </a:r>
          </a:p>
          <a:p>
            <a:pPr lvl="1"/>
            <a:r>
              <a:rPr lang="en-US" dirty="0" smtClean="0"/>
              <a:t>Formally captures domain logic</a:t>
            </a:r>
          </a:p>
          <a:p>
            <a:pPr lvl="1"/>
            <a:r>
              <a:rPr lang="en-US" dirty="0" smtClean="0"/>
              <a:t>Ideal for the definition of </a:t>
            </a:r>
            <a:r>
              <a:rPr lang="en-US" dirty="0" err="1" smtClean="0"/>
              <a:t>metamodels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19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tentative ontology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Extends OMG UML Core</a:t>
            </a:r>
          </a:p>
          <a:p>
            <a:r>
              <a:rPr lang="en-US" dirty="0" smtClean="0"/>
              <a:t>Uses SKOS and OWL-Time</a:t>
            </a:r>
          </a:p>
          <a:p>
            <a:r>
              <a:rPr lang="en-US" dirty="0" smtClean="0"/>
              <a:t>Defines an ELM ontology verbatim to the EA model – </a:t>
            </a:r>
            <a:r>
              <a:rPr lang="en-US" i="1" dirty="0" smtClean="0"/>
              <a:t>no added semantics</a:t>
            </a:r>
            <a:endParaRPr lang="en-US" dirty="0" smtClean="0"/>
          </a:p>
          <a:p>
            <a:r>
              <a:rPr lang="en-US" dirty="0" smtClean="0"/>
              <a:t>Builds missing semantics separate ontologies that imports the ELM ontology</a:t>
            </a:r>
          </a:p>
          <a:p>
            <a:r>
              <a:rPr lang="en-US" dirty="0" smtClean="0"/>
              <a:t>Is extensible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547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Record alignment and normalization of federated data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 example form the TAPS </a:t>
            </a:r>
            <a:r>
              <a:rPr lang="en-US" dirty="0" err="1" smtClean="0"/>
              <a:t>DoD</a:t>
            </a:r>
            <a:r>
              <a:rPr lang="en-US" dirty="0" smtClean="0"/>
              <a:t>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468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Parsing the CQL Expression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Build AST</a:t>
            </a:r>
          </a:p>
          <a:p>
            <a:r>
              <a:rPr lang="en-US" dirty="0" smtClean="0"/>
              <a:t>Identify number of arguments</a:t>
            </a:r>
          </a:p>
          <a:p>
            <a:r>
              <a:rPr lang="en-US" dirty="0" smtClean="0"/>
              <a:t>Identify operation symbol</a:t>
            </a:r>
          </a:p>
        </p:txBody>
      </p:sp>
    </p:spTree>
    <p:extLst>
      <p:ext uri="{BB962C8B-B14F-4D97-AF65-F5344CB8AC3E}">
        <p14:creationId xmlns:p14="http://schemas.microsoft.com/office/powerpoint/2010/main" val="4195578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‘simplified’ AST</a:t>
            </a:r>
            <a:endParaRPr lang="en-US" dirty="0"/>
          </a:p>
        </p:txBody>
      </p:sp>
      <p:pic>
        <p:nvPicPr>
          <p:cNvPr id="4" name="Content Placeholder 3" descr="WorkingAgeAST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9" t="-48400" r="23207" b="50812"/>
          <a:stretch/>
        </p:blipFill>
        <p:spPr>
          <a:xfrm>
            <a:off x="2133600" y="-1066800"/>
            <a:ext cx="4715561" cy="6320903"/>
          </a:xfrm>
        </p:spPr>
      </p:pic>
    </p:spTree>
    <p:extLst>
      <p:ext uri="{BB962C8B-B14F-4D97-AF65-F5344CB8AC3E}">
        <p14:creationId xmlns:p14="http://schemas.microsoft.com/office/powerpoint/2010/main" val="1480278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Starting the inference chain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Generate instance RDF</a:t>
            </a:r>
          </a:p>
          <a:p>
            <a:r>
              <a:rPr lang="en-US" dirty="0" smtClean="0"/>
              <a:t>State one fact to ‘close the world’</a:t>
            </a:r>
          </a:p>
          <a:p>
            <a:pPr lvl="1"/>
            <a:r>
              <a:rPr lang="en-US" dirty="0" smtClean="0"/>
              <a:t>Expression instance is a binary expression</a:t>
            </a:r>
          </a:p>
          <a:p>
            <a:r>
              <a:rPr lang="en-US" dirty="0" smtClean="0"/>
              <a:t>The following inference starts a chain of inferences:</a:t>
            </a:r>
          </a:p>
          <a:p>
            <a:pPr marL="742950" lvl="2" indent="-342900"/>
            <a:r>
              <a:rPr lang="en-US" dirty="0"/>
              <a:t>Expression instance is an ‘And’ </a:t>
            </a:r>
            <a:r>
              <a:rPr lang="en-US" dirty="0" smtClean="0"/>
              <a:t>expression because it has symbol ‘And’</a:t>
            </a:r>
          </a:p>
          <a:p>
            <a:pPr marL="742950" lvl="2" indent="-342900"/>
            <a:r>
              <a:rPr lang="en-US" dirty="0" smtClean="0"/>
              <a:t>It is therefore a logical expression</a:t>
            </a:r>
          </a:p>
          <a:p>
            <a:pPr marL="742950" lvl="2" indent="-342900"/>
            <a:r>
              <a:rPr lang="en-US" dirty="0" smtClean="0"/>
              <a:t>It therefore evaluates to a </a:t>
            </a:r>
            <a:r>
              <a:rPr lang="en-US" dirty="0" err="1" smtClean="0"/>
              <a:t>boolean</a:t>
            </a:r>
            <a:r>
              <a:rPr lang="en-US" dirty="0" smtClean="0"/>
              <a:t> value and has all </a:t>
            </a:r>
            <a:r>
              <a:rPr lang="en-US" dirty="0" err="1" smtClean="0"/>
              <a:t>boolean</a:t>
            </a:r>
            <a:r>
              <a:rPr lang="en-US" dirty="0" smtClean="0"/>
              <a:t> expressions as arguments</a:t>
            </a:r>
          </a:p>
          <a:p>
            <a:pPr marL="742950" lvl="2" indent="-342900"/>
            <a:r>
              <a:rPr lang="en-US" dirty="0" smtClean="0"/>
              <a:t>Therefore Age() &gt;= 18, Age() &lt; 65, and “Age is less than 65” must evaluate to a </a:t>
            </a:r>
            <a:r>
              <a:rPr lang="en-US" dirty="0" err="1" smtClean="0"/>
              <a:t>boolean</a:t>
            </a:r>
            <a:r>
              <a:rPr lang="en-US" dirty="0"/>
              <a:t> </a:t>
            </a:r>
            <a:r>
              <a:rPr lang="en-US" dirty="0" smtClean="0"/>
              <a:t>(definition of a </a:t>
            </a:r>
            <a:r>
              <a:rPr lang="en-US" dirty="0" err="1" smtClean="0"/>
              <a:t>boolean</a:t>
            </a:r>
            <a:r>
              <a:rPr lang="en-US" dirty="0" smtClean="0"/>
              <a:t> expression)</a:t>
            </a:r>
          </a:p>
          <a:p>
            <a:pPr marL="742950" lvl="2" indent="-342900"/>
            <a:r>
              <a:rPr lang="en-US" dirty="0" smtClean="0"/>
              <a:t>If a contradiction results for “Age is less than 65”, then it must be an invalid argument.</a:t>
            </a:r>
          </a:p>
          <a:p>
            <a:pPr marL="742950" lvl="2" indent="-342900"/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41503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lm Ontolog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00" r="-21900"/>
          <a:stretch>
            <a:fillRect/>
          </a:stretch>
        </p:blipFill>
        <p:spPr>
          <a:xfrm>
            <a:off x="-762000" y="31486"/>
            <a:ext cx="11693479" cy="6430963"/>
          </a:xfrm>
        </p:spPr>
      </p:pic>
    </p:spTree>
    <p:extLst>
      <p:ext uri="{BB962C8B-B14F-4D97-AF65-F5344CB8AC3E}">
        <p14:creationId xmlns:p14="http://schemas.microsoft.com/office/powerpoint/2010/main" val="904239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Test Instance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elm</a:t>
            </a:r>
            <a:r>
              <a:rPr lang="en-US" dirty="0" err="1"/>
              <a:t>-semantic:AND</a:t>
            </a:r>
            <a:r>
              <a:rPr lang="en-US" dirty="0"/>
              <a:t> </a:t>
            </a:r>
            <a:r>
              <a:rPr lang="en-US" dirty="0" err="1"/>
              <a:t>rdf:type</a:t>
            </a:r>
            <a:r>
              <a:rPr lang="en-US" dirty="0"/>
              <a:t> </a:t>
            </a:r>
            <a:r>
              <a:rPr lang="en-US" dirty="0" err="1"/>
              <a:t>owl:NamedIndividual</a:t>
            </a:r>
            <a:r>
              <a:rPr lang="en-US" dirty="0"/>
              <a:t> ,</a:t>
            </a:r>
          </a:p>
          <a:p>
            <a:pPr marL="0" indent="0">
              <a:buNone/>
            </a:pPr>
            <a:r>
              <a:rPr lang="en-US" dirty="0"/>
              <a:t>                          </a:t>
            </a:r>
            <a:r>
              <a:rPr lang="en-US" dirty="0" err="1"/>
              <a:t>skos:Concept</a:t>
            </a:r>
            <a:r>
              <a:rPr lang="en-US" dirty="0"/>
              <a:t> 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elm-semantic:SomeBooleanExpression1 </a:t>
            </a:r>
            <a:r>
              <a:rPr lang="en-US" dirty="0" err="1"/>
              <a:t>rdf:type</a:t>
            </a:r>
            <a:r>
              <a:rPr lang="en-US" dirty="0"/>
              <a:t> </a:t>
            </a:r>
            <a:r>
              <a:rPr lang="en-US" dirty="0" err="1"/>
              <a:t>omg-core:Expression</a:t>
            </a:r>
            <a:r>
              <a:rPr lang="en-US" dirty="0"/>
              <a:t> ,</a:t>
            </a:r>
          </a:p>
          <a:p>
            <a:pPr marL="0" indent="0">
              <a:buNone/>
            </a:pPr>
            <a:r>
              <a:rPr lang="en-US" dirty="0"/>
              <a:t>                                             </a:t>
            </a:r>
            <a:r>
              <a:rPr lang="en-US" dirty="0" err="1"/>
              <a:t>owl:NamedIndividual</a:t>
            </a:r>
            <a:r>
              <a:rPr lang="en-US" dirty="0"/>
              <a:t> 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elm-semantic:SomeBooleanExpression2 </a:t>
            </a:r>
            <a:r>
              <a:rPr lang="en-US" dirty="0" err="1"/>
              <a:t>rdf:type</a:t>
            </a:r>
            <a:r>
              <a:rPr lang="en-US" dirty="0"/>
              <a:t> </a:t>
            </a:r>
            <a:r>
              <a:rPr lang="en-US" dirty="0" err="1"/>
              <a:t>omg-core:Expression</a:t>
            </a:r>
            <a:r>
              <a:rPr lang="en-US" dirty="0"/>
              <a:t> ,</a:t>
            </a:r>
          </a:p>
          <a:p>
            <a:pPr marL="0" indent="0">
              <a:buNone/>
            </a:pPr>
            <a:r>
              <a:rPr lang="en-US" dirty="0"/>
              <a:t>                                             </a:t>
            </a:r>
            <a:r>
              <a:rPr lang="en-US" dirty="0" err="1"/>
              <a:t>owl:NamedIndividual</a:t>
            </a:r>
            <a:r>
              <a:rPr lang="en-US" dirty="0"/>
              <a:t> 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elm-semantic:SomeCompositeExpression</a:t>
            </a:r>
            <a:r>
              <a:rPr lang="en-US" dirty="0"/>
              <a:t> </a:t>
            </a:r>
            <a:r>
              <a:rPr lang="en-US" b="1" i="1" dirty="0" err="1">
                <a:solidFill>
                  <a:srgbClr val="FF0000"/>
                </a:solidFill>
              </a:rPr>
              <a:t>rdf:type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elm-semantic:BinaryExpression</a:t>
            </a:r>
            <a:r>
              <a:rPr lang="en-US" dirty="0"/>
              <a:t> ,</a:t>
            </a:r>
          </a:p>
          <a:p>
            <a:pPr marL="0" indent="0">
              <a:buNone/>
            </a:pPr>
            <a:r>
              <a:rPr lang="en-US" dirty="0"/>
              <a:t>                                              </a:t>
            </a:r>
            <a:r>
              <a:rPr lang="en-US" dirty="0" err="1"/>
              <a:t>owl:NamedIndividual</a:t>
            </a:r>
            <a:r>
              <a:rPr lang="en-US" dirty="0"/>
              <a:t> ;</a:t>
            </a:r>
          </a:p>
          <a:p>
            <a:pPr marL="0" indent="0">
              <a:buNone/>
            </a:pPr>
            <a:r>
              <a:rPr lang="en-US" dirty="0"/>
              <a:t>                                     </a:t>
            </a:r>
          </a:p>
          <a:p>
            <a:pPr marL="0" indent="0">
              <a:buNone/>
            </a:pPr>
            <a:r>
              <a:rPr lang="en-US" dirty="0"/>
              <a:t>                                     </a:t>
            </a:r>
            <a:r>
              <a:rPr lang="en-US" dirty="0" err="1"/>
              <a:t>omg-core:symbol</a:t>
            </a:r>
            <a:r>
              <a:rPr lang="en-US" dirty="0"/>
              <a:t> </a:t>
            </a:r>
            <a:r>
              <a:rPr lang="en-US" dirty="0" err="1"/>
              <a:t>elm-semantic:AND</a:t>
            </a:r>
            <a:r>
              <a:rPr lang="en-US" dirty="0"/>
              <a:t> </a:t>
            </a:r>
            <a:r>
              <a:rPr lang="en-US" dirty="0" smtClean="0"/>
              <a:t>;                               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         </a:t>
            </a:r>
            <a:r>
              <a:rPr lang="en-US" dirty="0" err="1"/>
              <a:t>omg-core:operand</a:t>
            </a:r>
            <a:r>
              <a:rPr lang="en-US" dirty="0"/>
              <a:t> elm-semantic:SomeBooleanExpression1 ;</a:t>
            </a:r>
          </a:p>
          <a:p>
            <a:pPr marL="0" indent="0">
              <a:buNone/>
            </a:pPr>
            <a:r>
              <a:rPr lang="en-US" dirty="0"/>
              <a:t>                                     </a:t>
            </a:r>
            <a:r>
              <a:rPr lang="en-US" dirty="0" err="1" smtClean="0"/>
              <a:t>elm</a:t>
            </a:r>
            <a:r>
              <a:rPr lang="en-US" dirty="0" err="1"/>
              <a:t>-semantic:firstOperand</a:t>
            </a:r>
            <a:r>
              <a:rPr lang="en-US" dirty="0"/>
              <a:t> elm-semantic:SomeBooleanExpression1 ;</a:t>
            </a:r>
          </a:p>
          <a:p>
            <a:pPr marL="0" indent="0">
              <a:buNone/>
            </a:pPr>
            <a:r>
              <a:rPr lang="en-US" dirty="0"/>
              <a:t>                                     </a:t>
            </a:r>
            <a:r>
              <a:rPr lang="en-US" dirty="0" err="1" smtClean="0"/>
              <a:t>elm</a:t>
            </a:r>
            <a:r>
              <a:rPr lang="en-US" dirty="0" err="1"/>
              <a:t>-semantic:secondOperand</a:t>
            </a:r>
            <a:r>
              <a:rPr lang="en-US" dirty="0"/>
              <a:t> elm-semantic:SomeBooleanExpression2 ;</a:t>
            </a:r>
          </a:p>
          <a:p>
            <a:pPr marL="0" indent="0">
              <a:buNone/>
            </a:pPr>
            <a:r>
              <a:rPr lang="en-US" dirty="0"/>
              <a:t>                                     </a:t>
            </a:r>
            <a:r>
              <a:rPr lang="en-US" dirty="0" err="1" smtClean="0"/>
              <a:t>omg</a:t>
            </a:r>
            <a:r>
              <a:rPr lang="en-US" dirty="0" err="1"/>
              <a:t>-core:operand</a:t>
            </a:r>
            <a:r>
              <a:rPr lang="en-US" dirty="0"/>
              <a:t> elm-semantic:SomeBooleanExpression2 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7398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38400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aggregate and normalize distributed patient records for downstream data analytics?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458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Record Alignment &amp; Normalization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16357" r="-16357"/>
          <a:stretch>
            <a:fillRect/>
          </a:stretch>
        </p:blipFill>
        <p:spPr>
          <a:xfrm>
            <a:off x="-152401" y="1143000"/>
            <a:ext cx="9670531" cy="5318420"/>
          </a:xfrm>
        </p:spPr>
      </p:pic>
    </p:spTree>
    <p:extLst>
      <p:ext uri="{BB962C8B-B14F-4D97-AF65-F5344CB8AC3E}">
        <p14:creationId xmlns:p14="http://schemas.microsoft.com/office/powerpoint/2010/main" val="3378569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7568" r="-75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09640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AutoShape 1"/>
          <p:cNvSpPr>
            <a:spLocks noChangeArrowheads="1"/>
          </p:cNvSpPr>
          <p:nvPr/>
        </p:nvSpPr>
        <p:spPr bwMode="auto">
          <a:xfrm>
            <a:off x="838200" y="1676400"/>
            <a:ext cx="3429000" cy="3505200"/>
          </a:xfrm>
          <a:prstGeom prst="roundRect">
            <a:avLst>
              <a:gd name="adj" fmla="val 16667"/>
            </a:avLst>
          </a:prstGeom>
          <a:solidFill>
            <a:srgbClr val="E6E6E6"/>
          </a:solidFill>
          <a:ln w="9360">
            <a:solidFill>
              <a:srgbClr val="80808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4400" dirty="0" smtClean="0">
                <a:solidFill>
                  <a:srgbClr val="000000"/>
                </a:solidFill>
                <a:latin typeface="Calibri" charset="0"/>
              </a:rPr>
              <a:t>TAPS RDF </a:t>
            </a:r>
            <a:r>
              <a:rPr lang="en-US" sz="4400" dirty="0">
                <a:solidFill>
                  <a:srgbClr val="000000"/>
                </a:solidFill>
                <a:latin typeface="Calibri" charset="0"/>
              </a:rPr>
              <a:t>Pipeline </a:t>
            </a:r>
          </a:p>
        </p:txBody>
      </p:sp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76200" y="2819400"/>
            <a:ext cx="590550" cy="1066800"/>
          </a:xfrm>
          <a:prstGeom prst="can">
            <a:avLst>
              <a:gd name="adj" fmla="val 24998"/>
            </a:avLst>
          </a:prstGeom>
          <a:solidFill>
            <a:srgbClr val="CFE7F5"/>
          </a:solidFill>
          <a:ln w="936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7240" rIns="90000" bIns="45000" anchor="ctr"/>
          <a:lstStyle/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</a:rPr>
              <a:t>CHCS</a:t>
            </a:r>
          </a:p>
        </p:txBody>
      </p:sp>
      <p:cxnSp>
        <p:nvCxnSpPr>
          <p:cNvPr id="21508" name="AutoShape 4"/>
          <p:cNvCxnSpPr>
            <a:cxnSpLocks noChangeShapeType="1"/>
            <a:stCxn id="21507" idx="4"/>
            <a:endCxn id="21519" idx="2"/>
          </p:cNvCxnSpPr>
          <p:nvPr/>
        </p:nvCxnSpPr>
        <p:spPr bwMode="auto">
          <a:xfrm flipV="1">
            <a:off x="666750" y="2133600"/>
            <a:ext cx="476250" cy="1219200"/>
          </a:xfrm>
          <a:prstGeom prst="curvedConnector3">
            <a:avLst>
              <a:gd name="adj1" fmla="val 50000"/>
            </a:avLst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1509" name="AutoShape 5"/>
          <p:cNvCxnSpPr>
            <a:cxnSpLocks noChangeShapeType="1"/>
            <a:stCxn id="21507" idx="4"/>
            <a:endCxn id="21520" idx="2"/>
          </p:cNvCxnSpPr>
          <p:nvPr/>
        </p:nvCxnSpPr>
        <p:spPr bwMode="auto">
          <a:xfrm flipV="1">
            <a:off x="666750" y="2971800"/>
            <a:ext cx="476250" cy="381000"/>
          </a:xfrm>
          <a:prstGeom prst="curvedConnector3">
            <a:avLst>
              <a:gd name="adj1" fmla="val 50000"/>
            </a:avLst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1510" name="AutoShape 6"/>
          <p:cNvCxnSpPr>
            <a:cxnSpLocks noChangeShapeType="1"/>
            <a:stCxn id="21507" idx="4"/>
            <a:endCxn id="21518" idx="2"/>
          </p:cNvCxnSpPr>
          <p:nvPr/>
        </p:nvCxnSpPr>
        <p:spPr bwMode="auto">
          <a:xfrm>
            <a:off x="666750" y="3352800"/>
            <a:ext cx="476250" cy="457200"/>
          </a:xfrm>
          <a:prstGeom prst="curvedConnector3">
            <a:avLst>
              <a:gd name="adj1" fmla="val 50000"/>
            </a:avLst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1511" name="AutoShape 7"/>
          <p:cNvCxnSpPr>
            <a:cxnSpLocks noChangeShapeType="1"/>
            <a:stCxn id="21507" idx="4"/>
            <a:endCxn id="21517" idx="2"/>
          </p:cNvCxnSpPr>
          <p:nvPr/>
        </p:nvCxnSpPr>
        <p:spPr bwMode="auto">
          <a:xfrm>
            <a:off x="666750" y="3352800"/>
            <a:ext cx="476250" cy="1333500"/>
          </a:xfrm>
          <a:prstGeom prst="curvedConnector3">
            <a:avLst>
              <a:gd name="adj1" fmla="val 50000"/>
            </a:avLst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1524000" y="1295400"/>
            <a:ext cx="2514600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3000"/>
              </a:lnSpc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Model Transformation</a:t>
            </a:r>
          </a:p>
        </p:txBody>
      </p:sp>
      <p:cxnSp>
        <p:nvCxnSpPr>
          <p:cNvPr id="21513" name="AutoShape 9"/>
          <p:cNvCxnSpPr>
            <a:cxnSpLocks noChangeShapeType="1"/>
            <a:stCxn id="21517" idx="6"/>
            <a:endCxn id="21521" idx="2"/>
          </p:cNvCxnSpPr>
          <p:nvPr/>
        </p:nvCxnSpPr>
        <p:spPr bwMode="auto">
          <a:xfrm flipV="1">
            <a:off x="2743200" y="3314700"/>
            <a:ext cx="533400" cy="1371600"/>
          </a:xfrm>
          <a:prstGeom prst="curvedConnector3">
            <a:avLst>
              <a:gd name="adj1" fmla="val 50000"/>
            </a:avLst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1514" name="AutoShape 10"/>
          <p:cNvCxnSpPr>
            <a:cxnSpLocks noChangeShapeType="1"/>
            <a:stCxn id="21518" idx="6"/>
            <a:endCxn id="21521" idx="2"/>
          </p:cNvCxnSpPr>
          <p:nvPr/>
        </p:nvCxnSpPr>
        <p:spPr bwMode="auto">
          <a:xfrm flipV="1">
            <a:off x="2743200" y="3314700"/>
            <a:ext cx="533400" cy="495300"/>
          </a:xfrm>
          <a:prstGeom prst="curvedConnector3">
            <a:avLst>
              <a:gd name="adj1" fmla="val 50000"/>
            </a:avLst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1515" name="AutoShape 11"/>
          <p:cNvCxnSpPr>
            <a:cxnSpLocks noChangeShapeType="1"/>
            <a:stCxn id="21520" idx="6"/>
            <a:endCxn id="21521" idx="2"/>
          </p:cNvCxnSpPr>
          <p:nvPr/>
        </p:nvCxnSpPr>
        <p:spPr bwMode="auto">
          <a:xfrm>
            <a:off x="2743200" y="2971800"/>
            <a:ext cx="533400" cy="342900"/>
          </a:xfrm>
          <a:prstGeom prst="curvedConnector3">
            <a:avLst>
              <a:gd name="adj1" fmla="val 50000"/>
            </a:avLst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1516" name="AutoShape 12"/>
          <p:cNvCxnSpPr>
            <a:cxnSpLocks noChangeShapeType="1"/>
            <a:stCxn id="21519" idx="6"/>
            <a:endCxn id="21521" idx="2"/>
          </p:cNvCxnSpPr>
          <p:nvPr/>
        </p:nvCxnSpPr>
        <p:spPr bwMode="auto">
          <a:xfrm>
            <a:off x="2743200" y="2133600"/>
            <a:ext cx="533400" cy="1181100"/>
          </a:xfrm>
          <a:prstGeom prst="curvedConnector3">
            <a:avLst>
              <a:gd name="adj1" fmla="val 50000"/>
            </a:avLst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1517" name="Oval 13"/>
          <p:cNvSpPr>
            <a:spLocks noChangeArrowheads="1"/>
          </p:cNvSpPr>
          <p:nvPr/>
        </p:nvSpPr>
        <p:spPr bwMode="auto">
          <a:xfrm>
            <a:off x="1143000" y="4267200"/>
            <a:ext cx="1600200" cy="838200"/>
          </a:xfrm>
          <a:prstGeom prst="ellipse">
            <a:avLst/>
          </a:prstGeom>
          <a:solidFill>
            <a:srgbClr val="EBF1DE"/>
          </a:solidFill>
          <a:ln w="936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</a:rPr>
              <a:t>ICD9 to SNOMED</a:t>
            </a:r>
          </a:p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</a:rPr>
              <a:t>DX translation</a:t>
            </a:r>
          </a:p>
        </p:txBody>
      </p:sp>
      <p:sp>
        <p:nvSpPr>
          <p:cNvPr id="21518" name="Oval 14"/>
          <p:cNvSpPr>
            <a:spLocks noChangeArrowheads="1"/>
          </p:cNvSpPr>
          <p:nvPr/>
        </p:nvSpPr>
        <p:spPr bwMode="auto">
          <a:xfrm>
            <a:off x="1143000" y="3429000"/>
            <a:ext cx="1600200" cy="762000"/>
          </a:xfrm>
          <a:prstGeom prst="ellipse">
            <a:avLst/>
          </a:prstGeom>
          <a:solidFill>
            <a:srgbClr val="EBF1DE"/>
          </a:solidFill>
          <a:ln w="936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</a:rPr>
              <a:t>NLP parse of </a:t>
            </a:r>
          </a:p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</a:rPr>
              <a:t>Med SIG into</a:t>
            </a:r>
          </a:p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</a:rPr>
              <a:t> discrete data</a:t>
            </a:r>
          </a:p>
        </p:txBody>
      </p:sp>
      <p:sp>
        <p:nvSpPr>
          <p:cNvPr id="21519" name="Oval 15"/>
          <p:cNvSpPr>
            <a:spLocks noChangeArrowheads="1"/>
          </p:cNvSpPr>
          <p:nvPr/>
        </p:nvSpPr>
        <p:spPr bwMode="auto">
          <a:xfrm>
            <a:off x="1143000" y="1752600"/>
            <a:ext cx="1600200" cy="762000"/>
          </a:xfrm>
          <a:prstGeom prst="ellipse">
            <a:avLst/>
          </a:prstGeom>
          <a:solidFill>
            <a:srgbClr val="EBF1DE"/>
          </a:solidFill>
          <a:ln w="936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</a:rPr>
              <a:t>Name parse</a:t>
            </a:r>
          </a:p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</a:rPr>
              <a:t>into discrete data</a:t>
            </a:r>
          </a:p>
        </p:txBody>
      </p:sp>
      <p:sp>
        <p:nvSpPr>
          <p:cNvPr id="21520" name="Oval 16"/>
          <p:cNvSpPr>
            <a:spLocks noChangeArrowheads="1"/>
          </p:cNvSpPr>
          <p:nvPr/>
        </p:nvSpPr>
        <p:spPr bwMode="auto">
          <a:xfrm>
            <a:off x="1143000" y="2590800"/>
            <a:ext cx="1600200" cy="762000"/>
          </a:xfrm>
          <a:prstGeom prst="ellipse">
            <a:avLst/>
          </a:prstGeom>
          <a:solidFill>
            <a:srgbClr val="EBF1DE"/>
          </a:solidFill>
          <a:ln w="936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</a:rPr>
              <a:t>Address parse</a:t>
            </a:r>
          </a:p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</a:rPr>
              <a:t>into discrete data</a:t>
            </a:r>
          </a:p>
        </p:txBody>
      </p:sp>
      <p:sp>
        <p:nvSpPr>
          <p:cNvPr id="21521" name="Oval 17"/>
          <p:cNvSpPr>
            <a:spLocks noChangeArrowheads="1"/>
          </p:cNvSpPr>
          <p:nvPr/>
        </p:nvSpPr>
        <p:spPr bwMode="auto">
          <a:xfrm>
            <a:off x="3276600" y="2895600"/>
            <a:ext cx="914400" cy="838200"/>
          </a:xfrm>
          <a:prstGeom prst="ellipse">
            <a:avLst/>
          </a:prstGeom>
          <a:solidFill>
            <a:srgbClr val="EBF1DE"/>
          </a:solidFill>
          <a:ln w="936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graph</a:t>
            </a:r>
          </a:p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 smtClean="0">
                <a:solidFill>
                  <a:srgbClr val="000000"/>
                </a:solidFill>
              </a:rPr>
              <a:t>alignment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1522" name="AutoShape 18"/>
          <p:cNvSpPr>
            <a:spLocks noChangeArrowheads="1"/>
          </p:cNvSpPr>
          <p:nvPr/>
        </p:nvSpPr>
        <p:spPr bwMode="auto">
          <a:xfrm>
            <a:off x="4495800" y="1676400"/>
            <a:ext cx="2743200" cy="3505200"/>
          </a:xfrm>
          <a:prstGeom prst="roundRect">
            <a:avLst>
              <a:gd name="adj" fmla="val 16667"/>
            </a:avLst>
          </a:prstGeom>
          <a:solidFill>
            <a:srgbClr val="E6E6E6"/>
          </a:solidFill>
          <a:ln w="9360">
            <a:solidFill>
              <a:srgbClr val="80808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3" name="AutoShape 19"/>
          <p:cNvSpPr>
            <a:spLocks noChangeArrowheads="1"/>
          </p:cNvSpPr>
          <p:nvPr/>
        </p:nvSpPr>
        <p:spPr bwMode="auto">
          <a:xfrm>
            <a:off x="4572000" y="2895600"/>
            <a:ext cx="685800" cy="838200"/>
          </a:xfrm>
          <a:prstGeom prst="can">
            <a:avLst>
              <a:gd name="adj" fmla="val 24999"/>
            </a:avLst>
          </a:prstGeom>
          <a:solidFill>
            <a:srgbClr val="CFE7F5"/>
          </a:solidFill>
          <a:ln w="936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7240" rIns="90000" bIns="45000" anchor="ctr"/>
          <a:lstStyle/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Cluster</a:t>
            </a:r>
          </a:p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Node</a:t>
            </a:r>
          </a:p>
        </p:txBody>
      </p:sp>
      <p:sp>
        <p:nvSpPr>
          <p:cNvPr id="21524" name="AutoShape 20"/>
          <p:cNvSpPr>
            <a:spLocks noChangeArrowheads="1"/>
          </p:cNvSpPr>
          <p:nvPr/>
        </p:nvSpPr>
        <p:spPr bwMode="auto">
          <a:xfrm>
            <a:off x="5562600" y="2057400"/>
            <a:ext cx="685800" cy="762000"/>
          </a:xfrm>
          <a:prstGeom prst="can">
            <a:avLst>
              <a:gd name="adj" fmla="val 25000"/>
            </a:avLst>
          </a:prstGeom>
          <a:solidFill>
            <a:srgbClr val="CFE7F5"/>
          </a:solidFill>
          <a:ln w="936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7240" rIns="90000" bIns="45000" anchor="ctr"/>
          <a:lstStyle/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</a:rPr>
              <a:t>Cluster</a:t>
            </a:r>
          </a:p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</a:rPr>
              <a:t>Node</a:t>
            </a:r>
          </a:p>
        </p:txBody>
      </p:sp>
      <p:sp>
        <p:nvSpPr>
          <p:cNvPr id="21525" name="AutoShape 21"/>
          <p:cNvSpPr>
            <a:spLocks noChangeArrowheads="1"/>
          </p:cNvSpPr>
          <p:nvPr/>
        </p:nvSpPr>
        <p:spPr bwMode="auto">
          <a:xfrm>
            <a:off x="5562600" y="3733800"/>
            <a:ext cx="685800" cy="762000"/>
          </a:xfrm>
          <a:prstGeom prst="can">
            <a:avLst>
              <a:gd name="adj" fmla="val 25000"/>
            </a:avLst>
          </a:prstGeom>
          <a:solidFill>
            <a:srgbClr val="CFE7F5"/>
          </a:solidFill>
          <a:ln w="936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7240" rIns="90000" bIns="45000" anchor="ctr"/>
          <a:lstStyle/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</a:rPr>
              <a:t>Cluster</a:t>
            </a:r>
          </a:p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</a:rPr>
              <a:t>Node</a:t>
            </a:r>
          </a:p>
        </p:txBody>
      </p:sp>
      <p:sp>
        <p:nvSpPr>
          <p:cNvPr id="21526" name="Line 22"/>
          <p:cNvSpPr>
            <a:spLocks noChangeShapeType="1"/>
          </p:cNvSpPr>
          <p:nvPr/>
        </p:nvSpPr>
        <p:spPr bwMode="auto">
          <a:xfrm flipV="1">
            <a:off x="5257800" y="2817813"/>
            <a:ext cx="647700" cy="498475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>
            <a:outerShdw blurRad="63500" dist="74769" dir="938535" algn="ctr" rotWithShape="0">
              <a:srgbClr val="808080">
                <a:alpha val="3803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7" name="Line 23"/>
          <p:cNvSpPr>
            <a:spLocks noChangeShapeType="1"/>
          </p:cNvSpPr>
          <p:nvPr/>
        </p:nvSpPr>
        <p:spPr bwMode="auto">
          <a:xfrm>
            <a:off x="5257800" y="3314700"/>
            <a:ext cx="647700" cy="4191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>
            <a:outerShdw blurRad="63500" dist="74769" dir="938535" algn="ctr" rotWithShape="0">
              <a:srgbClr val="808080">
                <a:alpha val="3803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8" name="Line 24"/>
          <p:cNvSpPr>
            <a:spLocks noChangeShapeType="1"/>
          </p:cNvSpPr>
          <p:nvPr/>
        </p:nvSpPr>
        <p:spPr bwMode="auto">
          <a:xfrm>
            <a:off x="5905500" y="2819400"/>
            <a:ext cx="1588" cy="9144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>
            <a:outerShdw blurRad="63500" dist="74769" dir="938535" algn="ctr" rotWithShape="0">
              <a:srgbClr val="808080">
                <a:alpha val="3803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1529" name="AutoShape 25"/>
          <p:cNvCxnSpPr>
            <a:cxnSpLocks noChangeShapeType="1"/>
            <a:stCxn id="21521" idx="6"/>
            <a:endCxn id="21523" idx="2"/>
          </p:cNvCxnSpPr>
          <p:nvPr/>
        </p:nvCxnSpPr>
        <p:spPr bwMode="auto">
          <a:xfrm>
            <a:off x="4191000" y="3314700"/>
            <a:ext cx="381000" cy="1588"/>
          </a:xfrm>
          <a:prstGeom prst="curvedConnector3">
            <a:avLst>
              <a:gd name="adj1" fmla="val 50000"/>
            </a:avLst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1530" name="Text Box 26"/>
          <p:cNvSpPr txBox="1">
            <a:spLocks noChangeArrowheads="1"/>
          </p:cNvSpPr>
          <p:nvPr/>
        </p:nvSpPr>
        <p:spPr bwMode="auto">
          <a:xfrm>
            <a:off x="4800600" y="1295400"/>
            <a:ext cx="2057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3000"/>
              </a:lnSpc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Graph Federation</a:t>
            </a:r>
          </a:p>
        </p:txBody>
      </p:sp>
      <p:sp>
        <p:nvSpPr>
          <p:cNvPr id="21531" name="Oval 27"/>
          <p:cNvSpPr>
            <a:spLocks noChangeArrowheads="1"/>
          </p:cNvSpPr>
          <p:nvPr/>
        </p:nvSpPr>
        <p:spPr bwMode="auto">
          <a:xfrm>
            <a:off x="6019800" y="2895600"/>
            <a:ext cx="1066800" cy="838200"/>
          </a:xfrm>
          <a:prstGeom prst="ellipse">
            <a:avLst/>
          </a:prstGeom>
          <a:solidFill>
            <a:srgbClr val="EBF1DE"/>
          </a:solidFill>
          <a:ln w="936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Graph</a:t>
            </a:r>
          </a:p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transform &amp;</a:t>
            </a:r>
          </a:p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distribution</a:t>
            </a:r>
          </a:p>
        </p:txBody>
      </p:sp>
      <p:cxnSp>
        <p:nvCxnSpPr>
          <p:cNvPr id="21532" name="AutoShape 28"/>
          <p:cNvCxnSpPr>
            <a:cxnSpLocks noChangeShapeType="1"/>
            <a:stCxn id="21523" idx="4"/>
            <a:endCxn id="21531" idx="2"/>
          </p:cNvCxnSpPr>
          <p:nvPr/>
        </p:nvCxnSpPr>
        <p:spPr bwMode="auto">
          <a:xfrm>
            <a:off x="5257800" y="3314700"/>
            <a:ext cx="762000" cy="1588"/>
          </a:xfrm>
          <a:prstGeom prst="curvedConnector3">
            <a:avLst>
              <a:gd name="adj1" fmla="val 50000"/>
            </a:avLst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1533" name="AutoShape 29"/>
          <p:cNvSpPr>
            <a:spLocks noChangeArrowheads="1"/>
          </p:cNvSpPr>
          <p:nvPr/>
        </p:nvSpPr>
        <p:spPr bwMode="auto">
          <a:xfrm>
            <a:off x="7467600" y="1676400"/>
            <a:ext cx="1524000" cy="3505200"/>
          </a:xfrm>
          <a:prstGeom prst="roundRect">
            <a:avLst>
              <a:gd name="adj" fmla="val 16667"/>
            </a:avLst>
          </a:prstGeom>
          <a:solidFill>
            <a:srgbClr val="E6E6E6"/>
          </a:solidFill>
          <a:ln w="9360">
            <a:solidFill>
              <a:srgbClr val="80808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534" name="Group 30"/>
          <p:cNvGrpSpPr>
            <a:grpSpLocks/>
          </p:cNvGrpSpPr>
          <p:nvPr/>
        </p:nvGrpSpPr>
        <p:grpSpPr bwMode="auto">
          <a:xfrm>
            <a:off x="8153400" y="2971800"/>
            <a:ext cx="760413" cy="687388"/>
            <a:chOff x="5136" y="1872"/>
            <a:chExt cx="479" cy="433"/>
          </a:xfrm>
        </p:grpSpPr>
        <p:sp>
          <p:nvSpPr>
            <p:cNvPr id="21535" name="AutoShape 31"/>
            <p:cNvSpPr>
              <a:spLocks noChangeArrowheads="1"/>
            </p:cNvSpPr>
            <p:nvPr/>
          </p:nvSpPr>
          <p:spPr bwMode="auto">
            <a:xfrm>
              <a:off x="5136" y="1872"/>
              <a:ext cx="479" cy="416"/>
            </a:xfrm>
            <a:prstGeom prst="can">
              <a:avLst>
                <a:gd name="adj" fmla="val 25000"/>
              </a:avLst>
            </a:prstGeom>
            <a:solidFill>
              <a:srgbClr val="CFE7F5"/>
            </a:solidFill>
            <a:ln w="936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57240" rIns="90000" bIns="45000" anchor="ctr"/>
            <a:lstStyle/>
            <a:p>
              <a:pPr algn="ctr">
                <a:lnSpc>
                  <a:spcPct val="93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400">
                  <a:solidFill>
                    <a:srgbClr val="000000"/>
                  </a:solidFill>
                </a:rPr>
                <a:t>Hadoop</a:t>
              </a:r>
              <a:br>
                <a:rPr lang="en-US" sz="1400">
                  <a:solidFill>
                    <a:srgbClr val="000000"/>
                  </a:solidFill>
                </a:rPr>
              </a:br>
              <a:endParaRPr lang="en-US" sz="1400">
                <a:solidFill>
                  <a:srgbClr val="000000"/>
                </a:solidFill>
              </a:endParaRPr>
            </a:p>
          </p:txBody>
        </p:sp>
        <p:pic>
          <p:nvPicPr>
            <p:cNvPr id="21536" name="Picture 3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2" y="2060"/>
              <a:ext cx="214" cy="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cxnSp>
        <p:nvCxnSpPr>
          <p:cNvPr id="21537" name="AutoShape 33"/>
          <p:cNvCxnSpPr>
            <a:cxnSpLocks noChangeShapeType="1"/>
            <a:stCxn id="21538" idx="3"/>
            <a:endCxn id="21535" idx="2"/>
          </p:cNvCxnSpPr>
          <p:nvPr/>
        </p:nvCxnSpPr>
        <p:spPr bwMode="auto">
          <a:xfrm flipV="1">
            <a:off x="7924800" y="3303588"/>
            <a:ext cx="228600" cy="12700"/>
          </a:xfrm>
          <a:prstGeom prst="curvedConnector3">
            <a:avLst>
              <a:gd name="adj1" fmla="val 50000"/>
            </a:avLst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1538" name="AutoShape 34"/>
          <p:cNvSpPr>
            <a:spLocks noChangeArrowheads="1"/>
          </p:cNvSpPr>
          <p:nvPr/>
        </p:nvSpPr>
        <p:spPr bwMode="auto">
          <a:xfrm>
            <a:off x="7551738" y="3054350"/>
            <a:ext cx="373062" cy="523875"/>
          </a:xfrm>
          <a:prstGeom prst="foldedCorner">
            <a:avLst>
              <a:gd name="adj" fmla="val 12500"/>
            </a:avLst>
          </a:prstGeom>
          <a:solidFill>
            <a:srgbClr val="CFE7F5"/>
          </a:solidFill>
          <a:ln w="936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7240" rIns="90000" bIns="45000" anchor="ctr"/>
          <a:lstStyle/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</a:rPr>
              <a:t>csv</a:t>
            </a:r>
          </a:p>
        </p:txBody>
      </p:sp>
      <p:cxnSp>
        <p:nvCxnSpPr>
          <p:cNvPr id="21540" name="AutoShape 36"/>
          <p:cNvCxnSpPr>
            <a:cxnSpLocks noChangeShapeType="1"/>
            <a:stCxn id="21531" idx="6"/>
            <a:endCxn id="21538" idx="1"/>
          </p:cNvCxnSpPr>
          <p:nvPr/>
        </p:nvCxnSpPr>
        <p:spPr bwMode="auto">
          <a:xfrm>
            <a:off x="7086600" y="3314700"/>
            <a:ext cx="465138" cy="1588"/>
          </a:xfrm>
          <a:prstGeom prst="curvedConnector3">
            <a:avLst>
              <a:gd name="adj1" fmla="val 50000"/>
            </a:avLst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1548" name="AutoShape 44"/>
          <p:cNvSpPr>
            <a:spLocks noChangeArrowheads="1"/>
          </p:cNvSpPr>
          <p:nvPr/>
        </p:nvSpPr>
        <p:spPr bwMode="auto">
          <a:xfrm>
            <a:off x="8001000" y="1981200"/>
            <a:ext cx="914400" cy="609600"/>
          </a:xfrm>
          <a:prstGeom prst="roundRect">
            <a:avLst>
              <a:gd name="adj" fmla="val 16667"/>
            </a:avLst>
          </a:prstGeom>
          <a:solidFill>
            <a:srgbClr val="FCD5B5">
              <a:alpha val="70000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75597" dir="1064680" algn="ctr" rotWithShape="0">
              <a:srgbClr val="808080">
                <a:alpha val="35036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>
                <a:solidFill>
                  <a:srgbClr val="000000"/>
                </a:solidFill>
                <a:latin typeface="Calibri" charset="0"/>
              </a:rPr>
              <a:t>Clients</a:t>
            </a:r>
          </a:p>
        </p:txBody>
      </p:sp>
      <p:cxnSp>
        <p:nvCxnSpPr>
          <p:cNvPr id="21549" name="AutoShape 45"/>
          <p:cNvCxnSpPr>
            <a:cxnSpLocks noChangeShapeType="1"/>
            <a:stCxn id="21535" idx="0"/>
            <a:endCxn id="21548" idx="2"/>
          </p:cNvCxnSpPr>
          <p:nvPr/>
        </p:nvCxnSpPr>
        <p:spPr bwMode="auto">
          <a:xfrm rot="16200000" flipV="1">
            <a:off x="8222854" y="2826146"/>
            <a:ext cx="546100" cy="75407"/>
          </a:xfrm>
          <a:prstGeom prst="curvedConnector3">
            <a:avLst>
              <a:gd name="adj1" fmla="val 50000"/>
            </a:avLst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1550" name="Text Box 46"/>
          <p:cNvSpPr txBox="1">
            <a:spLocks noChangeArrowheads="1"/>
          </p:cNvSpPr>
          <p:nvPr/>
        </p:nvSpPr>
        <p:spPr bwMode="auto">
          <a:xfrm>
            <a:off x="7467600" y="1295400"/>
            <a:ext cx="2057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3000"/>
              </a:lnSpc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Graph Clients</a:t>
            </a:r>
          </a:p>
        </p:txBody>
      </p:sp>
    </p:spTree>
    <p:extLst>
      <p:ext uri="{BB962C8B-B14F-4D97-AF65-F5344CB8AC3E}">
        <p14:creationId xmlns:p14="http://schemas.microsoft.com/office/powerpoint/2010/main" val="82162090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RDF Pipeline Definition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486400"/>
            <a:ext cx="6428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more information on the RDF Pipeline Framework, please visit:</a:t>
            </a:r>
          </a:p>
          <a:p>
            <a:r>
              <a:rPr lang="en-US" dirty="0"/>
              <a:t>http://</a:t>
            </a:r>
            <a:r>
              <a:rPr lang="en-US" dirty="0" err="1"/>
              <a:t>rdfpipeline.org</a:t>
            </a:r>
            <a:r>
              <a:rPr lang="en-US" dirty="0" smtClean="0"/>
              <a:t>/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rcRect t="-3088" b="-3088"/>
          <a:stretch>
            <a:fillRect/>
          </a:stretch>
        </p:blipFill>
        <p:spPr>
          <a:xfrm>
            <a:off x="1219200" y="1447800"/>
            <a:ext cx="6858000" cy="3771636"/>
          </a:xfrm>
        </p:spPr>
      </p:pic>
    </p:spTree>
    <p:extLst>
      <p:ext uri="{BB962C8B-B14F-4D97-AF65-F5344CB8AC3E}">
        <p14:creationId xmlns:p14="http://schemas.microsoft.com/office/powerpoint/2010/main" val="2730892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Deterministic Model 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Transformation: </a:t>
            </a: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CHCS Address to FHIR Address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alibri" charset="0"/>
              </a:rPr>
            </a:br>
            <a:endParaRPr lang="en-US" dirty="0"/>
          </a:p>
        </p:txBody>
      </p:sp>
      <p:pic>
        <p:nvPicPr>
          <p:cNvPr id="5" name="Content Placeholder 4" descr="translate-address-labeled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87" r="-43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5081837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Non-Deterministic Model Transformation: From CHCS SIG to FHIR</a:t>
            </a:r>
            <a:endParaRPr lang="en-US" dirty="0"/>
          </a:p>
        </p:txBody>
      </p:sp>
      <p:pic>
        <p:nvPicPr>
          <p:cNvPr id="5" name="Content Placeholder 4" descr="translate-sig2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1" r="-6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23500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14211</TotalTime>
  <Words>717</Words>
  <Application>Microsoft Macintosh PowerPoint</Application>
  <PresentationFormat>On-screen Show (4:3)</PresentationFormat>
  <Paragraphs>132</Paragraphs>
  <Slides>24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Example Uses of RDF/OWL in Health Care</vt:lpstr>
      <vt:lpstr>Record alignment and normalization of federated data</vt:lpstr>
      <vt:lpstr>How to aggregate and normalize distributed patient records for downstream data analytics?</vt:lpstr>
      <vt:lpstr>Record Alignment &amp; Normalization</vt:lpstr>
      <vt:lpstr>Focus</vt:lpstr>
      <vt:lpstr>PowerPoint Presentation</vt:lpstr>
      <vt:lpstr>RDF Pipeline Definition</vt:lpstr>
      <vt:lpstr>Deterministic Model Transformation: CHCS Address to FHIR Address </vt:lpstr>
      <vt:lpstr>Non-Deterministic Model Transformation: From CHCS SIG to FHIR</vt:lpstr>
      <vt:lpstr>Leveraging SPARQL for Terminology Alignment</vt:lpstr>
      <vt:lpstr>Deterministic, Declarative, Reusable Transformation</vt:lpstr>
      <vt:lpstr>Why we need standards to guide clinical capture</vt:lpstr>
      <vt:lpstr>Computable Specifications for smarter tooling</vt:lpstr>
      <vt:lpstr>How to capture the human readable aspects of the cql specification declaratively?</vt:lpstr>
      <vt:lpstr>Our Example</vt:lpstr>
      <vt:lpstr>Why do we need a declarative and inferenceable model?</vt:lpstr>
      <vt:lpstr>Consider the expressions:</vt:lpstr>
      <vt:lpstr>Using OWL to address challenge</vt:lpstr>
      <vt:lpstr>Our tentative ontology</vt:lpstr>
      <vt:lpstr>Step 1: Parsing the CQL Expression</vt:lpstr>
      <vt:lpstr>The ‘simplified’ AST</vt:lpstr>
      <vt:lpstr>Step 2: Starting the inference chain</vt:lpstr>
      <vt:lpstr>PowerPoint Presentation</vt:lpstr>
      <vt:lpstr>A Simple Test Instance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TAPS D9/D10  Technical Prototypes</dc:title>
  <dc:creator>Rona Suzuki</dc:creator>
  <cp:lastModifiedBy>Claude Nanjo</cp:lastModifiedBy>
  <cp:revision>311</cp:revision>
  <cp:lastPrinted>2013-05-01T22:18:46Z</cp:lastPrinted>
  <dcterms:created xsi:type="dcterms:W3CDTF">2013-04-24T23:11:03Z</dcterms:created>
  <dcterms:modified xsi:type="dcterms:W3CDTF">2015-01-19T01:13:36Z</dcterms:modified>
</cp:coreProperties>
</file>