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1.xml" ContentType="application/vnd.openxmlformats-officedocument.presentationml.slideLayout+xml"/>
  <Override PartName="/ppt/slideLayouts/slideLayout26.xml" ContentType="application/vnd.openxmlformats-officedocument.presentationml.slideLayout+xml"/>
  <Override PartName="/ppt/slideLayouts/slideLayout24.xml" ContentType="application/vnd.openxmlformats-officedocument.presentationml.slideLayout+xml"/>
  <Override PartName="/ppt/slideLayouts/slideLayout22.xml" ContentType="application/vnd.openxmlformats-officedocument.presentationml.slideLayout+xml"/>
  <Override PartName="/ppt/slideLayouts/slideLayout27.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32.xml" ContentType="application/vnd.openxmlformats-officedocument.presentationml.slideLayout+xml"/>
  <Override PartName="/ppt/slideLayouts/slideLayout17.xml" ContentType="application/vnd.openxmlformats-officedocument.presentationml.slideLayout+xml"/>
  <Override PartName="/ppt/slideLayouts/slideLayout30.xml" ContentType="application/vnd.openxmlformats-officedocument.presentationml.slideLayout+xml"/>
  <Override PartName="/ppt/slideLayouts/slideLayout12.xml" ContentType="application/vnd.openxmlformats-officedocument.presentationml.slideLayout+xml"/>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1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31.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13.xml.rels" ContentType="application/vnd.openxmlformats-package.relationships+xml"/>
  <Override PartName="/ppt/slideLayouts/_rels/slideLayout11.xml.rels" ContentType="application/vnd.openxmlformats-package.relationships+xml"/>
  <Override PartName="/ppt/slideLayouts/_rels/slideLayout29.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4.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6.xml.rels" ContentType="application/vnd.openxmlformats-package.relationships+xml"/>
  <Override PartName="/ppt/slideLayouts/_rels/slideLayout2.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2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Lst>
  <p:sldIdLst>
    <p:sldId id="256" r:id="rId5"/>
    <p:sldId id="257" r:id="rId6"/>
    <p:sldId id="258" r:id="rId7"/>
    <p:sldId id="259" r:id="rId8"/>
    <p:sldId id="260" r:id="rId9"/>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9"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30"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32"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33"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34" name="" descr=""/>
          <p:cNvPicPr/>
          <p:nvPr/>
        </p:nvPicPr>
        <p:blipFill>
          <a:blip r:embed="rId2"/>
          <a:stretch>
            <a:fillRect/>
          </a:stretch>
        </p:blipFill>
        <p:spPr>
          <a:xfrm>
            <a:off x="2079000" y="1604520"/>
            <a:ext cx="4984920" cy="3977280"/>
          </a:xfrm>
          <a:prstGeom prst="rect">
            <a:avLst/>
          </a:prstGeom>
          <a:ln>
            <a:noFill/>
          </a:ln>
        </p:spPr>
      </p:pic>
      <p:pic>
        <p:nvPicPr>
          <p:cNvPr id="35" name="" descr=""/>
          <p:cNvPicPr/>
          <p:nvPr/>
        </p:nvPicPr>
        <p:blipFill>
          <a:blip r:embed="rId3"/>
          <a:stretch>
            <a:fillRect/>
          </a:stretch>
        </p:blipFill>
        <p:spPr>
          <a:xfrm>
            <a:off x="207900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39" name="PlaceHolder 2"/>
          <p:cNvSpPr>
            <a:spLocks noGrp="1"/>
          </p:cNvSpPr>
          <p:nvPr>
            <p:ph type="subTitle"/>
          </p:nvPr>
        </p:nvSpPr>
        <p:spPr>
          <a:xfrm>
            <a:off x="457200" y="1604520"/>
            <a:ext cx="8229240" cy="397764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41"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43"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44"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820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48"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49"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50"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3" name="PlaceHolder 2"/>
          <p:cNvSpPr>
            <a:spLocks noGrp="1"/>
          </p:cNvSpPr>
          <p:nvPr>
            <p:ph type="subTitle"/>
          </p:nvPr>
        </p:nvSpPr>
        <p:spPr>
          <a:xfrm>
            <a:off x="457200" y="1604520"/>
            <a:ext cx="8229240" cy="397764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52"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5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4"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56"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5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8"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60"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61"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63"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64"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5"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66"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68"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69"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70" name="" descr=""/>
          <p:cNvPicPr/>
          <p:nvPr/>
        </p:nvPicPr>
        <p:blipFill>
          <a:blip r:embed="rId2"/>
          <a:stretch>
            <a:fillRect/>
          </a:stretch>
        </p:blipFill>
        <p:spPr>
          <a:xfrm>
            <a:off x="2079000" y="1604520"/>
            <a:ext cx="4984920" cy="3977280"/>
          </a:xfrm>
          <a:prstGeom prst="rect">
            <a:avLst/>
          </a:prstGeom>
          <a:ln>
            <a:noFill/>
          </a:ln>
        </p:spPr>
      </p:pic>
      <p:pic>
        <p:nvPicPr>
          <p:cNvPr id="71" name="" descr=""/>
          <p:cNvPicPr/>
          <p:nvPr/>
        </p:nvPicPr>
        <p:blipFill>
          <a:blip r:embed="rId3"/>
          <a:stretch>
            <a:fillRect/>
          </a:stretch>
        </p:blipFill>
        <p:spPr>
          <a:xfrm>
            <a:off x="2079000" y="1604520"/>
            <a:ext cx="4984920" cy="397728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75" name="PlaceHolder 2"/>
          <p:cNvSpPr>
            <a:spLocks noGrp="1"/>
          </p:cNvSpPr>
          <p:nvPr>
            <p:ph type="subTitle"/>
          </p:nvPr>
        </p:nvSpPr>
        <p:spPr>
          <a:xfrm>
            <a:off x="457200" y="1604520"/>
            <a:ext cx="8229240" cy="3977640"/>
          </a:xfrm>
          <a:prstGeom prst="rect">
            <a:avLst/>
          </a:prstGeom>
        </p:spPr>
        <p:txBody>
          <a:bodyPr lIns="0" rIns="0" tIns="0" bIns="0" anchor="ctr"/>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77"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79"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0"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457200" y="273600"/>
            <a:ext cx="8229240" cy="5308200"/>
          </a:xfrm>
          <a:prstGeom prst="rect">
            <a:avLst/>
          </a:prstGeom>
        </p:spPr>
        <p:txBody>
          <a:bodyPr lIns="0" rIns="0" tIns="0" bIns="0" anchor="ctr"/>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84"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85"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86"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88"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9"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90"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9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9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94"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96"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97"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99"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00"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01"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102"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104"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105"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106" name="" descr=""/>
          <p:cNvPicPr/>
          <p:nvPr/>
        </p:nvPicPr>
        <p:blipFill>
          <a:blip r:embed="rId2"/>
          <a:stretch>
            <a:fillRect/>
          </a:stretch>
        </p:blipFill>
        <p:spPr>
          <a:xfrm>
            <a:off x="2079000" y="1604520"/>
            <a:ext cx="4984920" cy="3977280"/>
          </a:xfrm>
          <a:prstGeom prst="rect">
            <a:avLst/>
          </a:prstGeom>
          <a:ln>
            <a:noFill/>
          </a:ln>
        </p:spPr>
      </p:pic>
      <p:pic>
        <p:nvPicPr>
          <p:cNvPr id="107" name="" descr=""/>
          <p:cNvPicPr/>
          <p:nvPr/>
        </p:nvPicPr>
        <p:blipFill>
          <a:blip r:embed="rId3"/>
          <a:stretch>
            <a:fillRect/>
          </a:stretch>
        </p:blipFill>
        <p:spPr>
          <a:xfrm>
            <a:off x="2079000" y="1604520"/>
            <a:ext cx="4984920" cy="3977280"/>
          </a:xfrm>
          <a:prstGeom prst="rect">
            <a:avLst/>
          </a:prstGeom>
          <a:ln>
            <a:noFill/>
          </a:ln>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82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3"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4"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680"/>
            <a:ext cx="8228880" cy="1142640"/>
          </a:xfrm>
          <a:prstGeom prst="rect">
            <a:avLst/>
          </a:prstGeom>
        </p:spPr>
        <p:txBody>
          <a:bodyPr lIns="0" rIns="0" tIns="0" bIns="0" anchor="ctr"/>
          <a:p>
            <a:r>
              <a:rPr lang="en-US">
                <a:latin typeface="Arial"/>
              </a:rPr>
              <a:t>Click to edit the title text format</a:t>
            </a:r>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rIns="0" tIns="0" bIns="0" anchor="ctr"/>
          <a:p>
            <a:pPr algn="ctr"/>
            <a:r>
              <a:rPr lang="en-US" sz="4400">
                <a:latin typeface="Arial"/>
              </a:rPr>
              <a:t>Click to edit the title text format</a:t>
            </a:r>
            <a:endParaRPr/>
          </a:p>
        </p:txBody>
      </p:sp>
      <p:sp>
        <p:nvSpPr>
          <p:cNvPr id="37"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4680"/>
            <a:ext cx="8228880" cy="1142640"/>
          </a:xfrm>
          <a:prstGeom prst="rect">
            <a:avLst/>
          </a:prstGeom>
        </p:spPr>
        <p:txBody>
          <a:bodyPr lIns="0" rIns="0" tIns="0" bIns="0" anchor="ctr"/>
          <a:p>
            <a:r>
              <a:rPr lang="en-US">
                <a:latin typeface="Arial"/>
              </a:rPr>
              <a:t>Click to edit the title text format</a:t>
            </a:r>
            <a:endParaRPr/>
          </a:p>
        </p:txBody>
      </p:sp>
      <p:sp>
        <p:nvSpPr>
          <p:cNvPr id="73" name="PlaceHolder 2"/>
          <p:cNvSpPr>
            <a:spLocks noGrp="1"/>
          </p:cNvSpPr>
          <p:nvPr>
            <p:ph type="body"/>
          </p:nvPr>
        </p:nvSpPr>
        <p:spPr>
          <a:xfrm>
            <a:off x="457200" y="1600200"/>
            <a:ext cx="8228880" cy="4525200"/>
          </a:xfrm>
          <a:prstGeom prst="rect">
            <a:avLst/>
          </a:prstGeom>
        </p:spPr>
        <p:txBody>
          <a:bodyPr lIns="0" rIns="0" tIns="0" bIns="0"/>
          <a:p>
            <a:pPr>
              <a:buSzPct val="45000"/>
              <a:buFont typeface="StarSymbol"/>
              <a:buChar char=""/>
            </a:pPr>
            <a:r>
              <a:rPr lang="en-US">
                <a:latin typeface="Arial"/>
              </a:rPr>
              <a:t>Click to edit the outline text format</a:t>
            </a:r>
            <a:endParaRPr/>
          </a:p>
          <a:p>
            <a:pPr lvl="1">
              <a:buSzPct val="75000"/>
              <a:buFont typeface="StarSymbol"/>
              <a:buChar char=""/>
            </a:pPr>
            <a:r>
              <a:rPr lang="en-US">
                <a:latin typeface="Arial"/>
              </a:rPr>
              <a:t>Second Outline Level</a:t>
            </a:r>
            <a:endParaRPr/>
          </a:p>
          <a:p>
            <a:pPr lvl="2">
              <a:buSzPct val="45000"/>
              <a:buFont typeface="StarSymbol"/>
              <a:buChar char=""/>
            </a:pPr>
            <a:r>
              <a:rPr lang="en-US">
                <a:latin typeface="Arial"/>
              </a:rPr>
              <a:t>Third Outline Level</a:t>
            </a:r>
            <a:endParaRPr/>
          </a:p>
          <a:p>
            <a:pPr lvl="3">
              <a:buSzPct val="75000"/>
              <a:buFont typeface="StarSymbol"/>
              <a:buChar char=""/>
            </a:pPr>
            <a:r>
              <a:rPr lang="en-US">
                <a:latin typeface="Arial"/>
              </a:rPr>
              <a:t>Fourth Outline Level</a:t>
            </a:r>
            <a:endParaRPr/>
          </a:p>
          <a:p>
            <a:pPr lvl="4">
              <a:buSzPct val="45000"/>
              <a:buFont typeface="StarSymbol"/>
              <a:buChar char=""/>
            </a:pPr>
            <a:r>
              <a:rPr lang="en-US">
                <a:latin typeface="Arial"/>
              </a:rPr>
              <a:t>Fifth Outline Level</a:t>
            </a:r>
            <a:endParaRPr/>
          </a:p>
          <a:p>
            <a:pPr lvl="5">
              <a:buSzPct val="45000"/>
              <a:buFont typeface="StarSymbol"/>
              <a:buChar char=""/>
            </a:pPr>
            <a:r>
              <a:rPr lang="en-US">
                <a:latin typeface="Arial"/>
              </a:rPr>
              <a:t>Sixth Outline Level</a:t>
            </a:r>
            <a:endParaRPr/>
          </a:p>
          <a:p>
            <a:pPr lvl="6">
              <a:buSzPct val="45000"/>
              <a:buFont typeface="StarSymbol"/>
              <a:buChar char=""/>
            </a:pPr>
            <a:r>
              <a:rPr lang="en-US">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8" name="CustomShape 1"/>
          <p:cNvSpPr/>
          <p:nvPr/>
        </p:nvSpPr>
        <p:spPr>
          <a:xfrm>
            <a:off x="685800" y="2130480"/>
            <a:ext cx="7771680" cy="1469160"/>
          </a:xfrm>
          <a:prstGeom prst="rect">
            <a:avLst/>
          </a:prstGeom>
          <a:noFill/>
          <a:ln>
            <a:noFill/>
          </a:ln>
        </p:spPr>
        <p:txBody>
          <a:bodyPr lIns="90000" rIns="90000" tIns="45000" bIns="45000" anchor="ctr"/>
          <a:p>
            <a:pPr algn="ctr">
              <a:lnSpc>
                <a:spcPct val="100000"/>
              </a:lnSpc>
            </a:pPr>
            <a:r>
              <a:rPr lang="en-US" sz="4400">
                <a:solidFill>
                  <a:srgbClr val="000000"/>
                </a:solidFill>
                <a:latin typeface="Calibri"/>
              </a:rPr>
              <a:t>FHIR in RDF</a:t>
            </a:r>
            <a:endParaRPr/>
          </a:p>
        </p:txBody>
      </p:sp>
      <p:sp>
        <p:nvSpPr>
          <p:cNvPr id="109" name="CustomShape 2"/>
          <p:cNvSpPr/>
          <p:nvPr/>
        </p:nvSpPr>
        <p:spPr>
          <a:xfrm>
            <a:off x="1371600" y="3886200"/>
            <a:ext cx="6400080" cy="1751760"/>
          </a:xfrm>
          <a:prstGeom prst="rect">
            <a:avLst/>
          </a:prstGeom>
          <a:noFill/>
          <a:ln>
            <a:noFill/>
          </a:ln>
        </p:spPr>
        <p:txBody>
          <a:bodyPr lIns="90000" rIns="90000" tIns="45000" bIns="45000"/>
          <a:p>
            <a:r>
              <a:rPr lang="en-US" sz="3200">
                <a:solidFill>
                  <a:srgbClr val="8b8b8b"/>
                </a:solidFill>
                <a:latin typeface="Calibri"/>
              </a:rPr>
              <a:t>HL7 ITS RDF Subgroup</a:t>
            </a:r>
            <a:endParaRPr/>
          </a:p>
          <a:p>
            <a:pPr algn="ctr">
              <a:lnSpc>
                <a:spcPct val="100000"/>
              </a:lnSpc>
            </a:pPr>
            <a:r>
              <a:rPr lang="en-US" sz="2000">
                <a:solidFill>
                  <a:srgbClr val="8b8b8b"/>
                </a:solidFill>
                <a:latin typeface="Calibri"/>
              </a:rPr>
              <a:t>with W3C HCLS </a:t>
            </a:r>
            <a:endParaRPr/>
          </a:p>
          <a:p>
            <a:pPr algn="ctr">
              <a:lnSpc>
                <a:spcPct val="100000"/>
              </a:lnSpc>
            </a:pPr>
            <a:endParaRPr/>
          </a:p>
          <a:p>
            <a:pPr algn="ctr">
              <a:lnSpc>
                <a:spcPct val="100000"/>
              </a:lnSpc>
            </a:pPr>
            <a:r>
              <a:rPr lang="en-US" sz="2000">
                <a:solidFill>
                  <a:srgbClr val="8b8b8b"/>
                </a:solidFill>
                <a:latin typeface="Calibri"/>
              </a:rPr>
              <a:t>David Booth</a:t>
            </a:r>
            <a:endParaRPr/>
          </a:p>
          <a:p>
            <a:pPr algn="ctr">
              <a:lnSpc>
                <a:spcPct val="100000"/>
              </a:lnSpc>
            </a:pPr>
            <a:r>
              <a:rPr lang="en-US" sz="2000">
                <a:solidFill>
                  <a:srgbClr val="8b8b8b"/>
                </a:solidFill>
                <a:latin typeface="Calibri"/>
              </a:rPr>
              <a:t>Tony Mallia</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0" name="CustomShape 1"/>
          <p:cNvSpPr/>
          <p:nvPr/>
        </p:nvSpPr>
        <p:spPr>
          <a:xfrm>
            <a:off x="457200" y="8640"/>
            <a:ext cx="8228880" cy="447840"/>
          </a:xfrm>
          <a:prstGeom prst="rect">
            <a:avLst/>
          </a:prstGeom>
          <a:noFill/>
          <a:ln>
            <a:noFill/>
          </a:ln>
        </p:spPr>
        <p:txBody>
          <a:bodyPr lIns="90000" rIns="90000" tIns="45000" bIns="45000" anchor="ctr"/>
          <a:p>
            <a:pPr algn="r">
              <a:lnSpc>
                <a:spcPct val="100000"/>
              </a:lnSpc>
            </a:pPr>
            <a:r>
              <a:rPr lang="en-US" sz="4400">
                <a:solidFill>
                  <a:srgbClr val="000000"/>
                </a:solidFill>
                <a:latin typeface="Calibri"/>
              </a:rPr>
              <a:t>Requirements</a:t>
            </a:r>
            <a:endParaRPr/>
          </a:p>
        </p:txBody>
      </p:sp>
      <p:sp>
        <p:nvSpPr>
          <p:cNvPr id="111" name="CustomShape 2"/>
          <p:cNvSpPr/>
          <p:nvPr/>
        </p:nvSpPr>
        <p:spPr>
          <a:xfrm>
            <a:off x="76320" y="152280"/>
            <a:ext cx="8914680" cy="5866560"/>
          </a:xfrm>
          <a:prstGeom prst="rect">
            <a:avLst/>
          </a:prstGeom>
          <a:noFill/>
          <a:ln>
            <a:noFill/>
          </a:ln>
        </p:spPr>
        <p:txBody>
          <a:bodyPr lIns="90000" rIns="90000" tIns="45000" bIns="45000"/>
          <a:p>
            <a:pPr>
              <a:lnSpc>
                <a:spcPct val="100000"/>
              </a:lnSpc>
              <a:buFont typeface="Arial"/>
              <a:buChar char="•"/>
            </a:pPr>
            <a:r>
              <a:rPr b="1" lang="en-US" sz="1100">
                <a:solidFill>
                  <a:srgbClr val="000000"/>
                </a:solidFill>
                <a:latin typeface="Calibri"/>
              </a:rPr>
              <a:t>1. FHIR Instance Mappings</a:t>
            </a:r>
            <a:endParaRPr/>
          </a:p>
          <a:p>
            <a:pPr>
              <a:lnSpc>
                <a:spcPct val="100000"/>
              </a:lnSpc>
              <a:buFont typeface="Arial"/>
              <a:buChar char="•"/>
            </a:pPr>
            <a:r>
              <a:rPr b="1" lang="en-US" sz="1100">
                <a:solidFill>
                  <a:srgbClr val="000000"/>
                </a:solidFill>
                <a:latin typeface="Calibri"/>
              </a:rPr>
              <a:t>(MUST)</a:t>
            </a:r>
            <a:r>
              <a:rPr lang="en-US" sz="1100">
                <a:solidFill>
                  <a:srgbClr val="000000"/>
                </a:solidFill>
                <a:latin typeface="Calibri"/>
              </a:rPr>
              <a:t> We must define lossless bi-drectional transformations from FHIR XML/JSON resource instances to FHIR RDF resource instances and vice versa. FHIR RDF resource instance data that is transformed into FHIR XML resource instance data must validate against schemas and declared profiles. This round-tripping must not be dependent on any information other than the definition of FHIR resources and data types. (I.e. round-tripping must not be dependent on FHIR profiles, vocabulary definitions or other external information.) </a:t>
            </a:r>
            <a:endParaRPr/>
          </a:p>
          <a:p>
            <a:pPr>
              <a:lnSpc>
                <a:spcPct val="100000"/>
              </a:lnSpc>
              <a:buFont typeface="Arial"/>
              <a:buChar char="•"/>
            </a:pPr>
            <a:r>
              <a:rPr b="1" lang="en-US" sz="1100">
                <a:solidFill>
                  <a:srgbClr val="000000"/>
                </a:solidFill>
                <a:latin typeface="Calibri"/>
              </a:rPr>
              <a:t>2. FHIR Ontology Mappings</a:t>
            </a:r>
            <a:endParaRPr/>
          </a:p>
          <a:p>
            <a:pPr>
              <a:lnSpc>
                <a:spcPct val="100000"/>
              </a:lnSpc>
              <a:buFont typeface="Arial"/>
              <a:buChar char="•"/>
            </a:pPr>
            <a:r>
              <a:rPr b="1" lang="en-US" sz="1100">
                <a:solidFill>
                  <a:srgbClr val="000000"/>
                </a:solidFill>
                <a:latin typeface="Calibri"/>
              </a:rPr>
              <a:t>(MUST)</a:t>
            </a:r>
            <a:r>
              <a:rPr lang="en-US" sz="1100">
                <a:solidFill>
                  <a:srgbClr val="000000"/>
                </a:solidFill>
                <a:latin typeface="Calibri"/>
              </a:rPr>
              <a:t> We must define lossless bi-directional transformations from FHIR Profile instances (XML/JSON/RDF) to OWL/RDFS ontology representations and vice versa </a:t>
            </a:r>
            <a:endParaRPr/>
          </a:p>
          <a:p>
            <a:pPr>
              <a:lnSpc>
                <a:spcPct val="100000"/>
              </a:lnSpc>
              <a:buFont typeface="Arial"/>
              <a:buChar char="•"/>
            </a:pPr>
            <a:r>
              <a:rPr b="1" lang="en-US" sz="1100">
                <a:solidFill>
                  <a:srgbClr val="000000"/>
                </a:solidFill>
                <a:latin typeface="Calibri"/>
              </a:rPr>
              <a:t>3. Complete FHIR Coverage</a:t>
            </a:r>
            <a:endParaRPr/>
          </a:p>
          <a:p>
            <a:pPr>
              <a:lnSpc>
                <a:spcPct val="100000"/>
              </a:lnSpc>
              <a:buFont typeface="Arial"/>
              <a:buChar char="•"/>
            </a:pPr>
            <a:r>
              <a:rPr b="1" lang="en-US" sz="1100">
                <a:solidFill>
                  <a:srgbClr val="000000"/>
                </a:solidFill>
                <a:latin typeface="Calibri"/>
              </a:rPr>
              <a:t>(MUST)</a:t>
            </a:r>
            <a:r>
              <a:rPr lang="en-US" sz="1100">
                <a:solidFill>
                  <a:srgbClr val="000000"/>
                </a:solidFill>
                <a:latin typeface="Calibri"/>
              </a:rPr>
              <a:t> The RDF representation of FHIR resource instance data must be capable of expressing all legal FHIR instances that make use of any valid FHIR profiles, including extensions. An RDF instance data representation that is limited to only a subset of possible FHIR instances is not acceptable. </a:t>
            </a:r>
            <a:endParaRPr/>
          </a:p>
          <a:p>
            <a:pPr>
              <a:lnSpc>
                <a:spcPct val="100000"/>
              </a:lnSpc>
              <a:buFont typeface="Arial"/>
              <a:buChar char="•"/>
            </a:pPr>
            <a:r>
              <a:rPr b="1" lang="en-US" sz="1100">
                <a:solidFill>
                  <a:srgbClr val="000000"/>
                </a:solidFill>
                <a:latin typeface="Calibri"/>
              </a:rPr>
              <a:t>4. Monotonic with Modifier Exensions</a:t>
            </a:r>
            <a:endParaRPr/>
          </a:p>
          <a:p>
            <a:pPr>
              <a:lnSpc>
                <a:spcPct val="100000"/>
              </a:lnSpc>
              <a:buFont typeface="Arial"/>
              <a:buChar char="•"/>
            </a:pPr>
            <a:r>
              <a:rPr b="1" lang="en-US" sz="1100">
                <a:solidFill>
                  <a:srgbClr val="000000"/>
                </a:solidFill>
                <a:latin typeface="Calibri"/>
              </a:rPr>
              <a:t>(MUST)</a:t>
            </a:r>
            <a:r>
              <a:rPr lang="en-US" sz="1100">
                <a:solidFill>
                  <a:srgbClr val="000000"/>
                </a:solidFill>
                <a:latin typeface="Calibri"/>
              </a:rPr>
              <a:t> FHIR RDF data with modifier extensions must be "safe" for RDF reasoning, i.e., the semantics of the RDF must be monotonic even in the presence of modifier extensions. </a:t>
            </a:r>
            <a:endParaRPr/>
          </a:p>
          <a:p>
            <a:pPr>
              <a:lnSpc>
                <a:spcPct val="100000"/>
              </a:lnSpc>
              <a:buFont typeface="Arial"/>
              <a:buChar char="•"/>
            </a:pPr>
            <a:r>
              <a:rPr b="1" lang="en-US" sz="1100">
                <a:solidFill>
                  <a:srgbClr val="000000"/>
                </a:solidFill>
                <a:latin typeface="Calibri"/>
              </a:rPr>
              <a:t>5. Vocabulary Bindings</a:t>
            </a:r>
            <a:endParaRPr/>
          </a:p>
          <a:p>
            <a:pPr>
              <a:lnSpc>
                <a:spcPct val="100000"/>
              </a:lnSpc>
              <a:buFont typeface="Arial"/>
              <a:buChar char="•"/>
            </a:pPr>
            <a:r>
              <a:rPr b="1" lang="en-US" sz="1100">
                <a:solidFill>
                  <a:srgbClr val="000000"/>
                </a:solidFill>
                <a:latin typeface="Calibri"/>
              </a:rPr>
              <a:t>(MUST)</a:t>
            </a:r>
            <a:r>
              <a:rPr lang="en-US" sz="1100">
                <a:solidFill>
                  <a:srgbClr val="000000"/>
                </a:solidFill>
                <a:latin typeface="Calibri"/>
              </a:rPr>
              <a:t> The FHIR ontology must support vocabulary bindings to code, Coding and CodeableConcept - including dealing with extensible value sets and multi-code system value sets. </a:t>
            </a:r>
            <a:endParaRPr/>
          </a:p>
          <a:p>
            <a:pPr>
              <a:lnSpc>
                <a:spcPct val="100000"/>
              </a:lnSpc>
              <a:buFont typeface="Arial"/>
              <a:buChar char="•"/>
            </a:pPr>
            <a:r>
              <a:rPr b="1" lang="en-US" sz="1100">
                <a:solidFill>
                  <a:srgbClr val="000000"/>
                </a:solidFill>
                <a:latin typeface="Calibri"/>
              </a:rPr>
              <a:t>(SHOULD)</a:t>
            </a:r>
            <a:r>
              <a:rPr lang="en-US" sz="1100">
                <a:solidFill>
                  <a:srgbClr val="000000"/>
                </a:solidFill>
                <a:latin typeface="Calibri"/>
              </a:rPr>
              <a:t> The FHIR vocabulary representation should be able to leverage existing semantic web terminology representations (e.g. SNOMED-CT) </a:t>
            </a:r>
            <a:endParaRPr/>
          </a:p>
          <a:p>
            <a:pPr>
              <a:lnSpc>
                <a:spcPct val="100000"/>
              </a:lnSpc>
              <a:buFont typeface="Arial"/>
              <a:buChar char="•"/>
            </a:pPr>
            <a:r>
              <a:rPr b="1" lang="en-US" sz="1100">
                <a:solidFill>
                  <a:srgbClr val="000000"/>
                </a:solidFill>
                <a:latin typeface="Calibri"/>
              </a:rPr>
              <a:t>6. Enforce Constraints</a:t>
            </a:r>
            <a:endParaRPr/>
          </a:p>
          <a:p>
            <a:pPr>
              <a:lnSpc>
                <a:spcPct val="100000"/>
              </a:lnSpc>
              <a:buFont typeface="Arial"/>
              <a:buChar char="•"/>
            </a:pPr>
            <a:r>
              <a:rPr b="1" lang="en-US" sz="1100">
                <a:solidFill>
                  <a:srgbClr val="000000"/>
                </a:solidFill>
                <a:latin typeface="Calibri"/>
              </a:rPr>
              <a:t>(SHOULD)</a:t>
            </a:r>
            <a:r>
              <a:rPr lang="en-US" sz="1100">
                <a:solidFill>
                  <a:srgbClr val="000000"/>
                </a:solidFill>
                <a:latin typeface="Calibri"/>
              </a:rPr>
              <a:t> The FHIR ontology should enforce constraints that are representable in OWL/RDF whenever possible, e.g. schema constraints, regular expressions, etc. </a:t>
            </a:r>
            <a:endParaRPr/>
          </a:p>
          <a:p>
            <a:pPr>
              <a:lnSpc>
                <a:spcPct val="100000"/>
              </a:lnSpc>
              <a:buFont typeface="Arial"/>
              <a:buChar char="•"/>
            </a:pPr>
            <a:r>
              <a:rPr b="1" lang="en-US" sz="1100">
                <a:solidFill>
                  <a:srgbClr val="000000"/>
                </a:solidFill>
                <a:latin typeface="Calibri"/>
              </a:rPr>
              <a:t>7. Annotation Information</a:t>
            </a:r>
            <a:endParaRPr/>
          </a:p>
          <a:p>
            <a:pPr>
              <a:lnSpc>
                <a:spcPct val="100000"/>
              </a:lnSpc>
              <a:buFont typeface="Arial"/>
              <a:buChar char="•"/>
            </a:pPr>
            <a:r>
              <a:rPr b="1" lang="en-US" sz="1100">
                <a:solidFill>
                  <a:srgbClr val="000000"/>
                </a:solidFill>
                <a:latin typeface="Calibri"/>
              </a:rPr>
              <a:t>(SHOULD)</a:t>
            </a:r>
            <a:r>
              <a:rPr lang="en-US" sz="1100">
                <a:solidFill>
                  <a:srgbClr val="000000"/>
                </a:solidFill>
                <a:latin typeface="Calibri"/>
              </a:rPr>
              <a:t> In the RDFS/OWL Ontology representation, should expose at least minimal annotation information for display in an ontology editor for use by humans </a:t>
            </a:r>
            <a:endParaRPr/>
          </a:p>
          <a:p>
            <a:pPr>
              <a:lnSpc>
                <a:spcPct val="100000"/>
              </a:lnSpc>
              <a:buFont typeface="Arial"/>
              <a:buChar char="•"/>
            </a:pPr>
            <a:r>
              <a:rPr b="1" lang="en-US" sz="1100">
                <a:solidFill>
                  <a:srgbClr val="000000"/>
                </a:solidFill>
                <a:latin typeface="Calibri"/>
              </a:rPr>
              <a:t>9. Datatype IRIs</a:t>
            </a:r>
            <a:endParaRPr/>
          </a:p>
          <a:p>
            <a:pPr>
              <a:lnSpc>
                <a:spcPct val="100000"/>
              </a:lnSpc>
              <a:buFont typeface="Arial"/>
              <a:buChar char="•"/>
            </a:pPr>
            <a:r>
              <a:rPr b="1" lang="en-US" sz="1100">
                <a:solidFill>
                  <a:srgbClr val="000000"/>
                </a:solidFill>
                <a:latin typeface="Calibri"/>
              </a:rPr>
              <a:t>(SHOULD)</a:t>
            </a:r>
            <a:r>
              <a:rPr lang="en-US" sz="1100">
                <a:solidFill>
                  <a:srgbClr val="000000"/>
                </a:solidFill>
                <a:latin typeface="Calibri"/>
              </a:rPr>
              <a:t> To support inference, datatypes (date, dateTime, value, etc.) should be represented as IRIs (xsd) rather than as string literals. </a:t>
            </a:r>
            <a:endParaRPr/>
          </a:p>
          <a:p>
            <a:pPr>
              <a:lnSpc>
                <a:spcPct val="100000"/>
              </a:lnSpc>
              <a:buFont typeface="Arial"/>
              <a:buChar char="•"/>
            </a:pPr>
            <a:r>
              <a:rPr b="1" lang="en-US" sz="1100">
                <a:solidFill>
                  <a:srgbClr val="000000"/>
                </a:solidFill>
                <a:latin typeface="Calibri"/>
              </a:rPr>
              <a:t>11. Enable Inference</a:t>
            </a:r>
            <a:endParaRPr/>
          </a:p>
          <a:p>
            <a:pPr>
              <a:lnSpc>
                <a:spcPct val="100000"/>
              </a:lnSpc>
              <a:buFont typeface="Arial"/>
              <a:buChar char="•"/>
            </a:pPr>
            <a:r>
              <a:rPr b="1" lang="en-US" sz="1100">
                <a:solidFill>
                  <a:srgbClr val="000000"/>
                </a:solidFill>
                <a:latin typeface="Calibri"/>
              </a:rPr>
              <a:t>(MUST)</a:t>
            </a:r>
            <a:r>
              <a:rPr lang="en-US" sz="1100">
                <a:solidFill>
                  <a:srgbClr val="000000"/>
                </a:solidFill>
                <a:latin typeface="Calibri"/>
              </a:rPr>
              <a:t> The FHIR ontology must support inference on FHIR instance data, both in use cases based on the open world assumption and in use cases based on the closed world assumption. </a:t>
            </a:r>
            <a:endParaRPr/>
          </a:p>
          <a:p>
            <a:pPr>
              <a:lnSpc>
                <a:spcPct val="100000"/>
              </a:lnSpc>
              <a:buFont typeface="Arial"/>
              <a:buChar char="•"/>
            </a:pPr>
            <a:r>
              <a:rPr b="1" lang="en-US" sz="1100">
                <a:solidFill>
                  <a:srgbClr val="000000"/>
                </a:solidFill>
                <a:latin typeface="Calibri"/>
              </a:rPr>
              <a:t>14. RDF Quality</a:t>
            </a:r>
            <a:endParaRPr/>
          </a:p>
          <a:p>
            <a:pPr>
              <a:lnSpc>
                <a:spcPct val="100000"/>
              </a:lnSpc>
              <a:buFont typeface="Arial"/>
              <a:buChar char="•"/>
            </a:pPr>
            <a:r>
              <a:rPr b="1" lang="en-US" sz="1100">
                <a:solidFill>
                  <a:srgbClr val="000000"/>
                </a:solidFill>
                <a:latin typeface="Calibri"/>
              </a:rPr>
              <a:t>(MUST)</a:t>
            </a:r>
            <a:r>
              <a:rPr lang="en-US" sz="1100">
                <a:solidFill>
                  <a:srgbClr val="000000"/>
                </a:solidFill>
                <a:latin typeface="Calibri"/>
              </a:rPr>
              <a:t> Transformations into RDF must meet software quality checks including ontological closure. The RDF instance which is transformed from FHIR XML or FHIR JSON must be capable of being opened without further modification by widely available tools including Protégé and the RDF must meet quality checks including successful closure of graphs - all the links are understood by the tool. </a:t>
            </a:r>
            <a:endParaRPr/>
          </a:p>
          <a:p>
            <a:pPr>
              <a:lnSpc>
                <a:spcPct val="100000"/>
              </a:lnSpc>
              <a:buFont typeface="Arial"/>
              <a:buChar char="•"/>
            </a:pPr>
            <a:r>
              <a:rPr b="1" lang="en-US" sz="1100">
                <a:solidFill>
                  <a:srgbClr val="000000"/>
                </a:solidFill>
                <a:latin typeface="Calibri"/>
              </a:rPr>
              <a:t>15. Auto Generated</a:t>
            </a:r>
            <a:endParaRPr/>
          </a:p>
          <a:p>
            <a:pPr>
              <a:lnSpc>
                <a:spcPct val="100000"/>
              </a:lnSpc>
              <a:buFont typeface="Arial"/>
              <a:buChar char="•"/>
            </a:pPr>
            <a:r>
              <a:rPr b="1" lang="en-US" sz="1100">
                <a:solidFill>
                  <a:srgbClr val="000000"/>
                </a:solidFill>
                <a:latin typeface="Calibri"/>
              </a:rPr>
              <a:t>(MUST)</a:t>
            </a:r>
            <a:r>
              <a:rPr lang="en-US" sz="1100">
                <a:solidFill>
                  <a:srgbClr val="000000"/>
                </a:solidFill>
                <a:latin typeface="Calibri"/>
              </a:rPr>
              <a:t> The FHIR ontology and FHIR RDF instance data mappings should be auto-generatable from the FHIR specification. </a:t>
            </a:r>
            <a:endParaRPr/>
          </a:p>
          <a:p>
            <a:pPr>
              <a:lnSpc>
                <a:spcPct val="100000"/>
              </a:lnSpc>
            </a:pP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2" name="CustomShape 1"/>
          <p:cNvSpPr/>
          <p:nvPr/>
        </p:nvSpPr>
        <p:spPr>
          <a:xfrm>
            <a:off x="457200" y="76320"/>
            <a:ext cx="8228880" cy="715320"/>
          </a:xfrm>
          <a:prstGeom prst="rect">
            <a:avLst/>
          </a:prstGeom>
          <a:noFill/>
          <a:ln>
            <a:noFill/>
          </a:ln>
        </p:spPr>
        <p:txBody>
          <a:bodyPr lIns="90000" rIns="90000" tIns="45000" bIns="45000" anchor="ctr"/>
          <a:p>
            <a:r>
              <a:rPr lang="en-US" sz="4400">
                <a:solidFill>
                  <a:srgbClr val="000000"/>
                </a:solidFill>
                <a:latin typeface="Calibri"/>
              </a:rPr>
              <a:t>Topics of the mapping</a:t>
            </a:r>
            <a:endParaRPr/>
          </a:p>
          <a:p>
            <a:pPr algn="ctr">
              <a:lnSpc>
                <a:spcPct val="100000"/>
              </a:lnSpc>
            </a:pPr>
            <a:r>
              <a:rPr lang="en-US" sz="3100">
                <a:solidFill>
                  <a:srgbClr val="ff0000"/>
                </a:solidFill>
                <a:latin typeface="Calibri"/>
              </a:rPr>
              <a:t>Red is still to do</a:t>
            </a:r>
            <a:endParaRPr/>
          </a:p>
        </p:txBody>
      </p:sp>
      <p:sp>
        <p:nvSpPr>
          <p:cNvPr id="113" name="CustomShape 2"/>
          <p:cNvSpPr/>
          <p:nvPr/>
        </p:nvSpPr>
        <p:spPr>
          <a:xfrm>
            <a:off x="457200" y="838080"/>
            <a:ext cx="8228880" cy="5714280"/>
          </a:xfrm>
          <a:prstGeom prst="rect">
            <a:avLst/>
          </a:prstGeom>
          <a:noFill/>
          <a:ln>
            <a:noFill/>
          </a:ln>
        </p:spPr>
        <p:txBody>
          <a:bodyPr lIns="90000" rIns="90000" tIns="45000" bIns="45000"/>
          <a:p>
            <a:pPr>
              <a:lnSpc>
                <a:spcPct val="100000"/>
              </a:lnSpc>
              <a:buFont typeface="Arial"/>
              <a:buChar char="•"/>
            </a:pPr>
            <a:r>
              <a:rPr lang="en-US" sz="3200">
                <a:solidFill>
                  <a:srgbClr val="000000"/>
                </a:solidFill>
                <a:latin typeface="Calibri"/>
              </a:rPr>
              <a:t>Generic mappings</a:t>
            </a:r>
            <a:endParaRPr/>
          </a:p>
          <a:p>
            <a:pPr lvl="1">
              <a:lnSpc>
                <a:spcPct val="100000"/>
              </a:lnSpc>
              <a:buFont typeface="Arial"/>
              <a:buChar char="–"/>
            </a:pPr>
            <a:r>
              <a:rPr lang="en-US" sz="2800">
                <a:solidFill>
                  <a:srgbClr val="000000"/>
                </a:solidFill>
                <a:latin typeface="Calibri"/>
              </a:rPr>
              <a:t>Complex type to Class</a:t>
            </a:r>
            <a:endParaRPr/>
          </a:p>
          <a:p>
            <a:pPr lvl="1">
              <a:lnSpc>
                <a:spcPct val="100000"/>
              </a:lnSpc>
              <a:buFont typeface="Arial"/>
              <a:buChar char="–"/>
            </a:pPr>
            <a:r>
              <a:rPr lang="en-US" sz="2800">
                <a:solidFill>
                  <a:srgbClr val="000000"/>
                </a:solidFill>
                <a:latin typeface="Calibri"/>
              </a:rPr>
              <a:t>Element to Object Property</a:t>
            </a:r>
            <a:endParaRPr/>
          </a:p>
          <a:p>
            <a:pPr lvl="1">
              <a:lnSpc>
                <a:spcPct val="100000"/>
              </a:lnSpc>
              <a:buFont typeface="Arial"/>
              <a:buChar char="–"/>
            </a:pPr>
            <a:r>
              <a:rPr lang="en-US" sz="2800">
                <a:solidFill>
                  <a:srgbClr val="000000"/>
                </a:solidFill>
                <a:latin typeface="Calibri"/>
              </a:rPr>
              <a:t>Nested elements and naming</a:t>
            </a:r>
            <a:endParaRPr/>
          </a:p>
          <a:p>
            <a:pPr>
              <a:lnSpc>
                <a:spcPct val="100000"/>
              </a:lnSpc>
              <a:buFont typeface="Arial"/>
              <a:buChar char="•"/>
            </a:pPr>
            <a:r>
              <a:rPr lang="en-US" sz="3200">
                <a:solidFill>
                  <a:srgbClr val="ff0000"/>
                </a:solidFill>
                <a:latin typeface="Calibri"/>
              </a:rPr>
              <a:t>Structural Definition Mapping</a:t>
            </a:r>
            <a:endParaRPr/>
          </a:p>
          <a:p>
            <a:pPr>
              <a:lnSpc>
                <a:spcPct val="100000"/>
              </a:lnSpc>
              <a:buFont typeface="Arial"/>
              <a:buChar char="•"/>
            </a:pPr>
            <a:r>
              <a:rPr lang="en-US" sz="3200">
                <a:solidFill>
                  <a:srgbClr val="000000"/>
                </a:solidFill>
                <a:latin typeface="Calibri"/>
              </a:rPr>
              <a:t>Message and Resource Identity</a:t>
            </a:r>
            <a:endParaRPr/>
          </a:p>
          <a:p>
            <a:pPr>
              <a:lnSpc>
                <a:spcPct val="100000"/>
              </a:lnSpc>
              <a:buFont typeface="Arial"/>
              <a:buChar char="•"/>
            </a:pPr>
            <a:r>
              <a:rPr lang="en-US" sz="3200">
                <a:solidFill>
                  <a:srgbClr val="000000"/>
                </a:solidFill>
                <a:latin typeface="Calibri"/>
              </a:rPr>
              <a:t>Datatype special treatment</a:t>
            </a:r>
            <a:endParaRPr/>
          </a:p>
          <a:p>
            <a:pPr lvl="1">
              <a:lnSpc>
                <a:spcPct val="100000"/>
              </a:lnSpc>
              <a:buFont typeface="Arial"/>
              <a:buChar char="–"/>
            </a:pPr>
            <a:r>
              <a:rPr lang="en-US" sz="2800">
                <a:solidFill>
                  <a:srgbClr val="000000"/>
                </a:solidFill>
                <a:latin typeface="Calibri"/>
              </a:rPr>
              <a:t>Id, Decimal, CodeableConcept, Coding, code</a:t>
            </a:r>
            <a:endParaRPr/>
          </a:p>
          <a:p>
            <a:pPr>
              <a:lnSpc>
                <a:spcPct val="100000"/>
              </a:lnSpc>
              <a:buFont typeface="Arial"/>
              <a:buChar char="•"/>
            </a:pPr>
            <a:r>
              <a:rPr lang="en-US" sz="3200">
                <a:solidFill>
                  <a:srgbClr val="000000"/>
                </a:solidFill>
                <a:latin typeface="Calibri"/>
              </a:rPr>
              <a:t>Terminology</a:t>
            </a:r>
            <a:endParaRPr/>
          </a:p>
          <a:p>
            <a:pPr lvl="1">
              <a:lnSpc>
                <a:spcPct val="100000"/>
              </a:lnSpc>
              <a:buFont typeface="Arial"/>
              <a:buChar char="–"/>
            </a:pPr>
            <a:r>
              <a:rPr lang="en-US" sz="2800">
                <a:solidFill>
                  <a:srgbClr val="000000"/>
                </a:solidFill>
                <a:latin typeface="Calibri"/>
              </a:rPr>
              <a:t>Code system, Concept, ConceptBase</a:t>
            </a:r>
            <a:endParaRPr/>
          </a:p>
          <a:p>
            <a:pPr lvl="1">
              <a:lnSpc>
                <a:spcPct val="100000"/>
              </a:lnSpc>
              <a:buFont typeface="Arial"/>
              <a:buChar char="–"/>
            </a:pPr>
            <a:r>
              <a:rPr lang="en-US" sz="2800">
                <a:solidFill>
                  <a:srgbClr val="000000"/>
                </a:solidFill>
                <a:latin typeface="Calibri"/>
              </a:rPr>
              <a:t>Bindings to external terminologies in RDF/OWL e.g. SNOMED CT</a:t>
            </a:r>
            <a:endParaRPr/>
          </a:p>
          <a:p>
            <a:pPr lvl="1">
              <a:lnSpc>
                <a:spcPct val="100000"/>
              </a:lnSpc>
              <a:buFont typeface="Arial"/>
              <a:buChar char="–"/>
            </a:pPr>
            <a:r>
              <a:rPr lang="en-US" sz="2800">
                <a:solidFill>
                  <a:srgbClr val="000000"/>
                </a:solidFill>
                <a:latin typeface="Calibri"/>
              </a:rPr>
              <a:t>Bridging ontologies</a:t>
            </a:r>
            <a:endParaRPr/>
          </a:p>
          <a:p>
            <a:pPr lvl="1">
              <a:lnSpc>
                <a:spcPct val="100000"/>
              </a:lnSpc>
              <a:buFont typeface="Arial"/>
              <a:buChar char="–"/>
            </a:pPr>
            <a:r>
              <a:rPr lang="en-US" sz="2800">
                <a:solidFill>
                  <a:srgbClr val="000000"/>
                </a:solidFill>
                <a:latin typeface="Calibri"/>
              </a:rPr>
              <a:t>ValueSet mapping</a:t>
            </a:r>
            <a:endParaRPr/>
          </a:p>
          <a:p>
            <a:pPr>
              <a:lnSpc>
                <a:spcPct val="100000"/>
              </a:lnSpc>
              <a:buFont typeface="Arial"/>
              <a:buChar char="•"/>
            </a:pPr>
            <a:r>
              <a:rPr lang="en-US" sz="3200">
                <a:solidFill>
                  <a:srgbClr val="000000"/>
                </a:solidFill>
                <a:latin typeface="Calibri"/>
              </a:rPr>
              <a:t>Reference and Closure</a:t>
            </a:r>
            <a:endParaRPr/>
          </a:p>
          <a:p>
            <a:pPr>
              <a:lnSpc>
                <a:spcPct val="100000"/>
              </a:lnSpc>
              <a:buFont typeface="Arial"/>
              <a:buChar char="•"/>
            </a:pPr>
            <a:r>
              <a:rPr lang="en-US" sz="3200">
                <a:solidFill>
                  <a:srgbClr val="ff0000"/>
                </a:solidFill>
                <a:latin typeface="Calibri"/>
              </a:rPr>
              <a:t>Containment</a:t>
            </a:r>
            <a:endParaRPr/>
          </a:p>
          <a:p>
            <a:pPr lvl="1">
              <a:lnSpc>
                <a:spcPct val="100000"/>
              </a:lnSpc>
              <a:buFont typeface="Arial"/>
              <a:buChar char="–"/>
            </a:pPr>
            <a:r>
              <a:rPr lang="en-US" sz="2800">
                <a:solidFill>
                  <a:srgbClr val="ff0000"/>
                </a:solidFill>
                <a:latin typeface="Calibri"/>
              </a:rPr>
              <a:t>Bundle, Contains, Parameter</a:t>
            </a:r>
            <a:endParaRPr/>
          </a:p>
          <a:p>
            <a:pPr>
              <a:lnSpc>
                <a:spcPct val="100000"/>
              </a:lnSpc>
              <a:buFont typeface="Arial"/>
              <a:buChar char="•"/>
            </a:pPr>
            <a:r>
              <a:rPr lang="en-US" sz="3200">
                <a:solidFill>
                  <a:srgbClr val="000000"/>
                </a:solidFill>
                <a:latin typeface="Calibri"/>
              </a:rPr>
              <a:t>Ordering</a:t>
            </a:r>
            <a:endParaRPr/>
          </a:p>
          <a:p>
            <a:pPr lvl="1">
              <a:lnSpc>
                <a:spcPct val="100000"/>
              </a:lnSpc>
              <a:buFont typeface="Arial"/>
              <a:buChar char="–"/>
            </a:pPr>
            <a:r>
              <a:rPr lang="en-US" sz="2800">
                <a:solidFill>
                  <a:srgbClr val="000000"/>
                </a:solidFill>
                <a:latin typeface="Calibri"/>
              </a:rPr>
              <a:t>Instance and model (schema)</a:t>
            </a:r>
            <a:endParaRPr/>
          </a:p>
          <a:p>
            <a:pPr>
              <a:lnSpc>
                <a:spcPct val="100000"/>
              </a:lnSpc>
              <a:buFont typeface="Arial"/>
              <a:buChar char="•"/>
            </a:pPr>
            <a:r>
              <a:rPr lang="en-US" sz="3200">
                <a:solidFill>
                  <a:srgbClr val="ff0000"/>
                </a:solidFill>
                <a:latin typeface="Calibri"/>
              </a:rPr>
              <a:t>Profiles</a:t>
            </a:r>
            <a:endParaRPr/>
          </a:p>
          <a:p>
            <a:pPr>
              <a:lnSpc>
                <a:spcPct val="100000"/>
              </a:lnSpc>
              <a:buFont typeface="Arial"/>
              <a:buChar char="•"/>
            </a:pPr>
            <a:r>
              <a:rPr lang="en-US" sz="3200">
                <a:solidFill>
                  <a:srgbClr val="ff0000"/>
                </a:solidFill>
                <a:latin typeface="Calibri"/>
              </a:rPr>
              <a:t>Slicing</a:t>
            </a:r>
            <a:endParaRPr/>
          </a:p>
          <a:p>
            <a:pPr>
              <a:lnSpc>
                <a:spcPct val="100000"/>
              </a:lnSpc>
              <a:buFont typeface="Arial"/>
              <a:buChar char="•"/>
            </a:pPr>
            <a:r>
              <a:rPr lang="en-US" sz="3200">
                <a:solidFill>
                  <a:srgbClr val="ff0000"/>
                </a:solidFill>
                <a:latin typeface="Calibri"/>
              </a:rPr>
              <a:t>Invariants</a:t>
            </a:r>
            <a:endParaRPr/>
          </a:p>
          <a:p>
            <a:pPr>
              <a:lnSpc>
                <a:spcPct val="100000"/>
              </a:lnSpc>
              <a:buFont typeface="Arial"/>
              <a:buChar char="•"/>
            </a:pPr>
            <a:r>
              <a:rPr lang="en-US" sz="3200">
                <a:solidFill>
                  <a:srgbClr val="ff0000"/>
                </a:solidFill>
                <a:latin typeface="Calibri"/>
              </a:rPr>
              <a:t>Extensions</a:t>
            </a:r>
            <a:endParaRPr/>
          </a:p>
          <a:p>
            <a:pPr>
              <a:lnSpc>
                <a:spcPct val="100000"/>
              </a:lnSpc>
            </a:pPr>
            <a:endParaRPr/>
          </a:p>
          <a:p>
            <a:pPr>
              <a:lnSpc>
                <a:spcPct val="100000"/>
              </a:lnSpc>
            </a:pP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4" name="CustomShape 1"/>
          <p:cNvSpPr/>
          <p:nvPr/>
        </p:nvSpPr>
        <p:spPr>
          <a:xfrm>
            <a:off x="457200" y="274680"/>
            <a:ext cx="8228880" cy="1142280"/>
          </a:xfrm>
          <a:prstGeom prst="rect">
            <a:avLst/>
          </a:prstGeom>
          <a:noFill/>
          <a:ln>
            <a:noFill/>
          </a:ln>
        </p:spPr>
        <p:txBody>
          <a:bodyPr lIns="0" rIns="0" tIns="0" bIns="0" anchor="ctr"/>
          <a:p>
            <a:r>
              <a:rPr lang="en-US">
                <a:latin typeface="Calibri"/>
              </a:rPr>
              <a:t>Deliverables and Editors</a:t>
            </a:r>
            <a:endParaRPr/>
          </a:p>
        </p:txBody>
      </p:sp>
      <p:sp>
        <p:nvSpPr>
          <p:cNvPr id="115" name="CustomShape 2"/>
          <p:cNvSpPr/>
          <p:nvPr/>
        </p:nvSpPr>
        <p:spPr>
          <a:xfrm>
            <a:off x="457200" y="1600200"/>
            <a:ext cx="8228880" cy="4525200"/>
          </a:xfrm>
          <a:prstGeom prst="rect">
            <a:avLst/>
          </a:prstGeom>
          <a:noFill/>
          <a:ln>
            <a:noFill/>
          </a:ln>
        </p:spPr>
        <p:txBody>
          <a:bodyPr lIns="0" rIns="0" tIns="0" bIns="0"/>
          <a:p>
            <a:r>
              <a:rPr b="1" lang="en-US" sz="3200">
                <a:latin typeface="Calibri"/>
              </a:rPr>
              <a:t>1. FHIR RDF page on the HL7 site</a:t>
            </a:r>
            <a:r>
              <a:rPr lang="en-US" sz="3200">
                <a:latin typeface="Calibri"/>
              </a:rPr>
              <a:t>, explaining FHIR RDF serialization (equivalent to existing FHIR XML and JSON pages)</a:t>
            </a:r>
            <a:endParaRPr/>
          </a:p>
          <a:p>
            <a:r>
              <a:rPr lang="en-US" sz="3200">
                <a:latin typeface="Calibri"/>
              </a:rPr>
              <a:t>Editors: Grahame Grieve</a:t>
            </a:r>
            <a:endParaRPr/>
          </a:p>
          <a:p>
            <a:endParaRPr/>
          </a:p>
          <a:p>
            <a:r>
              <a:rPr b="1" lang="en-US" sz="3200">
                <a:latin typeface="Calibri"/>
              </a:rPr>
              <a:t>2. FHIR ontology explanation page</a:t>
            </a:r>
            <a:r>
              <a:rPr lang="en-US" sz="3200">
                <a:latin typeface="Calibri"/>
              </a:rPr>
              <a:t>, (TODO: Add link) explaining how FHIR structure definitions and other conformance resource can be expressed using OWL</a:t>
            </a:r>
            <a:endParaRPr/>
          </a:p>
          <a:p>
            <a:r>
              <a:rPr lang="en-US" sz="3200">
                <a:latin typeface="Calibri"/>
              </a:rPr>
              <a:t>Editors: Tony Mallia</a:t>
            </a:r>
            <a:endParaRPr/>
          </a:p>
          <a:p>
            <a:endParaRPr/>
          </a:p>
          <a:p>
            <a:r>
              <a:rPr b="1" lang="en-US" sz="3200">
                <a:latin typeface="Calibri"/>
              </a:rPr>
              <a:t>3. Reference implementation</a:t>
            </a:r>
            <a:r>
              <a:rPr lang="en-US" sz="3200">
                <a:latin typeface="Calibri"/>
              </a:rPr>
              <a:t>.  Modify the supported reference implementations to consume/produce RDF, just as for XML and JSON.</a:t>
            </a:r>
            <a:endParaRPr/>
          </a:p>
          <a:p>
            <a:r>
              <a:rPr lang="en-US" sz="3200">
                <a:latin typeface="Calibri"/>
              </a:rPr>
              <a:t>Editors: (presumably the authors of the existing reference implementations, with help TBD)</a:t>
            </a:r>
            <a:endParaRPr/>
          </a:p>
          <a:p>
            <a:endParaRPr/>
          </a:p>
          <a:p>
            <a:r>
              <a:rPr lang="en-US" sz="3200">
                <a:latin typeface="Calibri"/>
              </a:rPr>
              <a:t>4. </a:t>
            </a:r>
            <a:r>
              <a:rPr b="1" lang="en-US" sz="3200">
                <a:latin typeface="Calibri"/>
              </a:rPr>
              <a:t>FHIR spec build process with RDF</a:t>
            </a:r>
            <a:r>
              <a:rPr lang="en-US" sz="3200">
                <a:latin typeface="Calibri"/>
              </a:rPr>
              <a:t>.  Modify the FHIR spec build process, so when it produces JSON versions of everything and tests roundtripping, it also produces RDF versions of everything and tests roundtripping for RDF.</a:t>
            </a:r>
            <a:endParaRPr/>
          </a:p>
          <a:p>
            <a:r>
              <a:rPr lang="en-US" sz="3200">
                <a:latin typeface="Calibri"/>
              </a:rPr>
              <a:t>Editors: Lloyd McKenzie and Grahame Grieve? (to be confirmed)</a:t>
            </a:r>
            <a:endParaRPr/>
          </a:p>
          <a:p>
            <a:endParaRPr/>
          </a:p>
          <a:p>
            <a:r>
              <a:rPr b="1" lang="en-US" sz="3200">
                <a:latin typeface="Calibri"/>
              </a:rPr>
              <a:t>5. Downloadable FHIR ontology</a:t>
            </a:r>
            <a:r>
              <a:rPr lang="en-US" sz="3200">
                <a:latin typeface="Calibri"/>
              </a:rPr>
              <a:t> (generated by the FHIR spec build process?)</a:t>
            </a:r>
            <a:endParaRPr/>
          </a:p>
          <a:p>
            <a:r>
              <a:rPr lang="en-US" sz="3200">
                <a:latin typeface="Calibri"/>
              </a:rPr>
              <a:t>Editors: (TBD - Grahame?)</a:t>
            </a:r>
            <a:endParaRPr/>
          </a:p>
          <a:p>
            <a:endParaRPr/>
          </a:p>
          <a:p>
            <a:r>
              <a:rPr b="1" lang="en-US" sz="3200">
                <a:latin typeface="Calibri"/>
              </a:rPr>
              <a:t>6. ShEx implementation of FHIR XML&lt;-&gt;RDF</a:t>
            </a:r>
            <a:r>
              <a:rPr lang="en-US" sz="3200">
                <a:latin typeface="Calibri"/>
              </a:rPr>
              <a:t> round tripping, for use as a reference implementation for the RDF reference implementations</a:t>
            </a:r>
            <a:endParaRPr/>
          </a:p>
          <a:p>
            <a:r>
              <a:rPr lang="en-US" sz="3200">
                <a:latin typeface="Calibri"/>
              </a:rPr>
              <a:t>Editors: Eric Prud'hommeaux (to be confirmed) </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6" name="CustomShape 1"/>
          <p:cNvSpPr/>
          <p:nvPr/>
        </p:nvSpPr>
        <p:spPr>
          <a:xfrm>
            <a:off x="457200" y="274680"/>
            <a:ext cx="8228880" cy="1142280"/>
          </a:xfrm>
          <a:prstGeom prst="rect">
            <a:avLst/>
          </a:prstGeom>
          <a:noFill/>
          <a:ln>
            <a:noFill/>
          </a:ln>
        </p:spPr>
        <p:txBody>
          <a:bodyPr lIns="90000" rIns="90000" tIns="45000" bIns="45000" anchor="ctr"/>
          <a:p>
            <a:pPr algn="ctr">
              <a:lnSpc>
                <a:spcPct val="100000"/>
              </a:lnSpc>
            </a:pPr>
            <a:r>
              <a:rPr lang="en-US" sz="4400">
                <a:solidFill>
                  <a:srgbClr val="000000"/>
                </a:solidFill>
                <a:latin typeface="Calibri"/>
              </a:rPr>
              <a:t>Tooling</a:t>
            </a:r>
            <a:endParaRPr/>
          </a:p>
        </p:txBody>
      </p:sp>
      <p:sp>
        <p:nvSpPr>
          <p:cNvPr id="117" name="CustomShape 2"/>
          <p:cNvSpPr/>
          <p:nvPr/>
        </p:nvSpPr>
        <p:spPr>
          <a:xfrm>
            <a:off x="457200" y="1600200"/>
            <a:ext cx="8228880" cy="4525200"/>
          </a:xfrm>
          <a:prstGeom prst="rect">
            <a:avLst/>
          </a:prstGeom>
          <a:noFill/>
          <a:ln>
            <a:noFill/>
          </a:ln>
        </p:spPr>
        <p:txBody>
          <a:bodyPr lIns="90000" rIns="90000" tIns="45000" bIns="45000"/>
          <a:p>
            <a:pPr>
              <a:lnSpc>
                <a:spcPct val="100000"/>
              </a:lnSpc>
              <a:buFont typeface="Arial"/>
              <a:buChar char="•"/>
            </a:pPr>
            <a:r>
              <a:rPr lang="en-US" sz="3200">
                <a:solidFill>
                  <a:srgbClr val="000000"/>
                </a:solidFill>
                <a:latin typeface="Calibri"/>
              </a:rPr>
              <a:t>Instance transformation (bidirectional)</a:t>
            </a:r>
            <a:endParaRPr/>
          </a:p>
          <a:p>
            <a:pPr>
              <a:lnSpc>
                <a:spcPct val="100000"/>
              </a:lnSpc>
              <a:buFont typeface="Arial"/>
              <a:buChar char="•"/>
            </a:pPr>
            <a:r>
              <a:rPr lang="en-US" sz="3200">
                <a:solidFill>
                  <a:srgbClr val="000000"/>
                </a:solidFill>
                <a:latin typeface="Calibri"/>
              </a:rPr>
              <a:t>Structural Definition to Ontology</a:t>
            </a:r>
            <a:endParaRPr/>
          </a:p>
          <a:p>
            <a:pPr>
              <a:lnSpc>
                <a:spcPct val="100000"/>
              </a:lnSpc>
              <a:buFont typeface="Arial"/>
              <a:buChar char="•"/>
            </a:pPr>
            <a:r>
              <a:rPr lang="en-US" sz="3200">
                <a:solidFill>
                  <a:srgbClr val="000000"/>
                </a:solidFill>
                <a:latin typeface="Calibri"/>
              </a:rPr>
              <a:t>Conformance testing</a:t>
            </a:r>
            <a:endParaRPr/>
          </a:p>
          <a:p>
            <a:pPr>
              <a:lnSpc>
                <a:spcPct val="100000"/>
              </a:lnSpc>
            </a:pP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